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handoutMasterIdLst>
    <p:handoutMasterId r:id="rId30"/>
  </p:handoutMasterIdLst>
  <p:sldIdLst>
    <p:sldId id="256" r:id="rId2"/>
    <p:sldId id="277" r:id="rId3"/>
    <p:sldId id="282" r:id="rId4"/>
    <p:sldId id="283" r:id="rId5"/>
    <p:sldId id="284" r:id="rId6"/>
    <p:sldId id="285" r:id="rId7"/>
    <p:sldId id="257" r:id="rId8"/>
    <p:sldId id="266" r:id="rId9"/>
    <p:sldId id="286" r:id="rId10"/>
    <p:sldId id="261" r:id="rId11"/>
    <p:sldId id="287" r:id="rId12"/>
    <p:sldId id="263" r:id="rId13"/>
    <p:sldId id="265" r:id="rId14"/>
    <p:sldId id="288" r:id="rId15"/>
    <p:sldId id="260" r:id="rId16"/>
    <p:sldId id="298" r:id="rId17"/>
    <p:sldId id="289" r:id="rId18"/>
    <p:sldId id="290" r:id="rId19"/>
    <p:sldId id="300" r:id="rId20"/>
    <p:sldId id="292" r:id="rId21"/>
    <p:sldId id="293" r:id="rId22"/>
    <p:sldId id="297" r:id="rId23"/>
    <p:sldId id="291" r:id="rId24"/>
    <p:sldId id="294" r:id="rId25"/>
    <p:sldId id="295" r:id="rId26"/>
    <p:sldId id="296" r:id="rId27"/>
    <p:sldId id="268"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EAEAEA"/>
    <a:srgbClr val="CDE6FF"/>
    <a:srgbClr val="CCFFFF"/>
    <a:srgbClr val="ECCCCA"/>
    <a:srgbClr val="E0A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285" autoAdjust="0"/>
  </p:normalViewPr>
  <p:slideViewPr>
    <p:cSldViewPr>
      <p:cViewPr varScale="1">
        <p:scale>
          <a:sx n="70" d="100"/>
          <a:sy n="70" d="100"/>
        </p:scale>
        <p:origin x="3557"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8.jpe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6057063179602499"/>
          <c:y val="0.03"/>
          <c:w val="0.68784460536183001"/>
          <c:h val="0.84964807524059505"/>
        </c:manualLayout>
      </c:layout>
      <c:barChart>
        <c:barDir val="col"/>
        <c:grouping val="clustered"/>
        <c:varyColors val="0"/>
        <c:ser>
          <c:idx val="0"/>
          <c:order val="0"/>
          <c:tx>
            <c:strRef>
              <c:f>Sheet1!$B$1</c:f>
              <c:strCache>
                <c:ptCount val="1"/>
                <c:pt idx="0">
                  <c:v>U.S. Born</c:v>
                </c:pt>
              </c:strCache>
            </c:strRef>
          </c:tx>
          <c:invertIfNegative val="0"/>
          <c:dLbls>
            <c:dLbl>
              <c:idx val="0"/>
              <c:layout>
                <c:manualLayout>
                  <c:x val="5.9523458005249302E-2"/>
                  <c:y val="2.7775590551181199E-3"/>
                </c:manualLayout>
              </c:layout>
              <c:tx>
                <c:rich>
                  <a:bodyPr/>
                  <a:lstStyle/>
                  <a:p>
                    <a:r>
                      <a:rPr lang="en-US" dirty="0"/>
                      <a:t>5.4m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47-4A45-9617-67B0B7957368}"/>
                </c:ext>
              </c:extLst>
            </c:dLbl>
            <c:dLbl>
              <c:idx val="1"/>
              <c:layout>
                <c:manualLayout>
                  <c:x val="6.5476190476190493E-2"/>
                  <c:y val="1.9444225721784801E-2"/>
                </c:manualLayout>
              </c:layout>
              <c:tx>
                <c:rich>
                  <a:bodyPr/>
                  <a:lstStyle/>
                  <a:p>
                    <a:r>
                      <a:rPr lang="en-US" dirty="0"/>
                      <a:t>5.5m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F47-4A45-9617-67B0B7957368}"/>
                </c:ext>
              </c:extLst>
            </c:dLbl>
            <c:dLbl>
              <c:idx val="2"/>
              <c:layout>
                <c:manualLayout>
                  <c:x val="6.25E-2"/>
                  <c:y val="3.3333333333333298E-2"/>
                </c:manualLayout>
              </c:layout>
              <c:tx>
                <c:rich>
                  <a:bodyPr/>
                  <a:lstStyle/>
                  <a:p>
                    <a:r>
                      <a:rPr lang="en-US" dirty="0"/>
                      <a:t>5.6m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F47-4A45-9617-67B0B795736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1990</c:v>
                </c:pt>
                <c:pt idx="1">
                  <c:v>2000</c:v>
                </c:pt>
                <c:pt idx="2">
                  <c:v>2015</c:v>
                </c:pt>
              </c:numCache>
            </c:numRef>
          </c:cat>
          <c:val>
            <c:numRef>
              <c:f>Sheet1!$B$2:$B$5</c:f>
              <c:numCache>
                <c:formatCode>#,##0</c:formatCode>
                <c:ptCount val="4"/>
                <c:pt idx="0">
                  <c:v>5442692</c:v>
                </c:pt>
                <c:pt idx="1">
                  <c:v>5576114</c:v>
                </c:pt>
                <c:pt idx="2">
                  <c:v>5698469</c:v>
                </c:pt>
              </c:numCache>
            </c:numRef>
          </c:val>
          <c:extLst>
            <c:ext xmlns:c16="http://schemas.microsoft.com/office/drawing/2014/chart" uri="{C3380CC4-5D6E-409C-BE32-E72D297353CC}">
              <c16:uniqueId val="{00000003-EF47-4A45-9617-67B0B7957368}"/>
            </c:ext>
          </c:extLst>
        </c:ser>
        <c:ser>
          <c:idx val="1"/>
          <c:order val="1"/>
          <c:tx>
            <c:strRef>
              <c:f>Sheet1!$C$1</c:f>
              <c:strCache>
                <c:ptCount val="1"/>
                <c:pt idx="0">
                  <c:v>Foreign Born</c:v>
                </c:pt>
              </c:strCache>
            </c:strRef>
          </c:tx>
          <c:invertIfNegative val="0"/>
          <c:dLbls>
            <c:dLbl>
              <c:idx val="0"/>
              <c:layout>
                <c:manualLayout>
                  <c:x val="2.6785714285714302E-2"/>
                  <c:y val="-2.7777777777777801E-3"/>
                </c:manualLayout>
              </c:layout>
              <c:tx>
                <c:rich>
                  <a:bodyPr/>
                  <a:lstStyle/>
                  <a:p>
                    <a:r>
                      <a:rPr lang="en-US" dirty="0"/>
                      <a:t>5.7m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F47-4A45-9617-67B0B7957368}"/>
                </c:ext>
              </c:extLst>
            </c:dLbl>
            <c:dLbl>
              <c:idx val="1"/>
              <c:layout>
                <c:manualLayout>
                  <c:x val="2.5297619047618999E-2"/>
                  <c:y val="5.5555555555555497E-3"/>
                </c:manualLayout>
              </c:layout>
              <c:tx>
                <c:rich>
                  <a:bodyPr/>
                  <a:lstStyle/>
                  <a:p>
                    <a:r>
                      <a:rPr lang="en-US" dirty="0"/>
                      <a:t>7.7m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F47-4A45-9617-67B0B7957368}"/>
                </c:ext>
              </c:extLst>
            </c:dLbl>
            <c:dLbl>
              <c:idx val="2"/>
              <c:layout>
                <c:manualLayout>
                  <c:x val="2.3809523809523801E-2"/>
                  <c:y val="-1.0185067526416E-16"/>
                </c:manualLayout>
              </c:layout>
              <c:tx>
                <c:rich>
                  <a:bodyPr/>
                  <a:lstStyle/>
                  <a:p>
                    <a:r>
                      <a:rPr lang="en-US" dirty="0"/>
                      <a:t>1.1 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F47-4A45-9617-67B0B795736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1990</c:v>
                </c:pt>
                <c:pt idx="1">
                  <c:v>2000</c:v>
                </c:pt>
                <c:pt idx="2">
                  <c:v>2015</c:v>
                </c:pt>
              </c:numCache>
            </c:numRef>
          </c:cat>
          <c:val>
            <c:numRef>
              <c:f>Sheet1!$C$2:$C$5</c:f>
              <c:numCache>
                <c:formatCode>#,##0</c:formatCode>
                <c:ptCount val="4"/>
                <c:pt idx="0">
                  <c:v>573733</c:v>
                </c:pt>
                <c:pt idx="1">
                  <c:v>772983</c:v>
                </c:pt>
                <c:pt idx="2">
                  <c:v>1095953</c:v>
                </c:pt>
              </c:numCache>
            </c:numRef>
          </c:val>
          <c:extLst>
            <c:ext xmlns:c16="http://schemas.microsoft.com/office/drawing/2014/chart" uri="{C3380CC4-5D6E-409C-BE32-E72D297353CC}">
              <c16:uniqueId val="{00000007-EF47-4A45-9617-67B0B7957368}"/>
            </c:ext>
          </c:extLst>
        </c:ser>
        <c:ser>
          <c:idx val="2"/>
          <c:order val="2"/>
          <c:tx>
            <c:strRef>
              <c:f>Sheet1!$D$1</c:f>
              <c:strCache>
                <c:ptCount val="1"/>
                <c:pt idx="0">
                  <c:v>Column1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1990</c:v>
                </c:pt>
                <c:pt idx="1">
                  <c:v>2000</c:v>
                </c:pt>
                <c:pt idx="2">
                  <c:v>2015</c:v>
                </c:pt>
              </c:numCache>
            </c:numRef>
          </c:cat>
          <c:val>
            <c:numRef>
              <c:f>Sheet1!$D$2:$D$5</c:f>
              <c:numCache>
                <c:formatCode>General</c:formatCode>
                <c:ptCount val="4"/>
              </c:numCache>
            </c:numRef>
          </c:val>
          <c:extLst>
            <c:ext xmlns:c16="http://schemas.microsoft.com/office/drawing/2014/chart" uri="{C3380CC4-5D6E-409C-BE32-E72D297353CC}">
              <c16:uniqueId val="{00000008-EF47-4A45-9617-67B0B7957368}"/>
            </c:ext>
          </c:extLst>
        </c:ser>
        <c:dLbls>
          <c:showLegendKey val="0"/>
          <c:showVal val="1"/>
          <c:showCatName val="0"/>
          <c:showSerName val="0"/>
          <c:showPercent val="0"/>
          <c:showBubbleSize val="0"/>
        </c:dLbls>
        <c:gapWidth val="150"/>
        <c:axId val="135059712"/>
        <c:axId val="136261632"/>
      </c:barChart>
      <c:catAx>
        <c:axId val="135059712"/>
        <c:scaling>
          <c:orientation val="minMax"/>
        </c:scaling>
        <c:delete val="0"/>
        <c:axPos val="b"/>
        <c:numFmt formatCode="General" sourceLinked="1"/>
        <c:majorTickMark val="out"/>
        <c:minorTickMark val="none"/>
        <c:tickLblPos val="nextTo"/>
        <c:crossAx val="136261632"/>
        <c:crosses val="autoZero"/>
        <c:auto val="1"/>
        <c:lblAlgn val="ctr"/>
        <c:lblOffset val="100"/>
        <c:noMultiLvlLbl val="0"/>
      </c:catAx>
      <c:valAx>
        <c:axId val="136261632"/>
        <c:scaling>
          <c:orientation val="minMax"/>
        </c:scaling>
        <c:delete val="0"/>
        <c:axPos val="l"/>
        <c:majorGridlines/>
        <c:numFmt formatCode="#,##0" sourceLinked="1"/>
        <c:majorTickMark val="out"/>
        <c:minorTickMark val="none"/>
        <c:tickLblPos val="nextTo"/>
        <c:crossAx val="135059712"/>
        <c:crosses val="autoZero"/>
        <c:crossBetween val="between"/>
      </c:valAx>
    </c:plotArea>
    <c:legend>
      <c:legendPos val="r"/>
      <c:legendEntry>
        <c:idx val="2"/>
        <c:delete val="1"/>
      </c:legendEntry>
      <c:layout>
        <c:manualLayout>
          <c:xMode val="edge"/>
          <c:yMode val="edge"/>
          <c:x val="0.85188843940379"/>
          <c:y val="0.35806352595756002"/>
          <c:w val="0.12517578077969599"/>
          <c:h val="0.30364695938431402"/>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800000"/>
              </a:solidFill>
            </c:spPr>
            <c:extLst>
              <c:ext xmlns:c16="http://schemas.microsoft.com/office/drawing/2014/chart" uri="{C3380CC4-5D6E-409C-BE32-E72D297353CC}">
                <c16:uniqueId val="{00000001-0CA0-4941-B03D-DF56A3773B49}"/>
              </c:ext>
            </c:extLst>
          </c:dPt>
          <c:dPt>
            <c:idx val="1"/>
            <c:bubble3D val="0"/>
            <c:spPr>
              <a:blipFill rotWithShape="1">
                <a:blip xmlns:r="http://schemas.openxmlformats.org/officeDocument/2006/relationships" r:embed="rId1"/>
                <a:tile tx="0" ty="0" sx="100000" sy="100000" flip="none" algn="tl"/>
              </a:blipFill>
            </c:spPr>
            <c:extLst>
              <c:ext xmlns:c16="http://schemas.microsoft.com/office/drawing/2014/chart" uri="{C3380CC4-5D6E-409C-BE32-E72D297353CC}">
                <c16:uniqueId val="{00000003-0CA0-4941-B03D-DF56A3773B49}"/>
              </c:ext>
            </c:extLst>
          </c:dPt>
          <c:cat>
            <c:strRef>
              <c:f>Sheet1!$A$2:$A$5</c:f>
              <c:strCache>
                <c:ptCount val="2"/>
                <c:pt idx="0">
                  <c:v>U.S. Born</c:v>
                </c:pt>
                <c:pt idx="1">
                  <c:v>Immigrants</c:v>
                </c:pt>
              </c:strCache>
            </c:strRef>
          </c:cat>
          <c:val>
            <c:numRef>
              <c:f>Sheet1!$B$2:$B$5</c:f>
              <c:numCache>
                <c:formatCode>General</c:formatCode>
                <c:ptCount val="4"/>
                <c:pt idx="0">
                  <c:v>81.3</c:v>
                </c:pt>
                <c:pt idx="1">
                  <c:v>18.7</c:v>
                </c:pt>
              </c:numCache>
            </c:numRef>
          </c:val>
          <c:extLst>
            <c:ext xmlns:c16="http://schemas.microsoft.com/office/drawing/2014/chart" uri="{C3380CC4-5D6E-409C-BE32-E72D297353CC}">
              <c16:uniqueId val="{00000004-0CA0-4941-B03D-DF56A3773B49}"/>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0.35714</cdr:x>
      <cdr:y>0</cdr:y>
    </cdr:from>
    <cdr:to>
      <cdr:x>0.46429</cdr:x>
      <cdr:y>0.2</cdr:y>
    </cdr:to>
    <cdr:sp macro="" textlink="">
      <cdr:nvSpPr>
        <cdr:cNvPr id="3" name="TextBox 2"/>
        <cdr:cNvSpPr txBox="1"/>
      </cdr:nvSpPr>
      <cdr:spPr>
        <a:xfrm xmlns:a="http://schemas.openxmlformats.org/drawingml/2006/main">
          <a:off x="3048000" y="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A0A492A-E933-44D6-81AA-56EAFBEC6CE8}" type="datetimeFigureOut">
              <a:rPr lang="en-US" smtClean="0"/>
              <a:pPr/>
              <a:t>4/22/2017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8C2C5A-8BBA-4C91-8D09-843190CABA1A}" type="slidenum">
              <a:rPr lang="en-US" smtClean="0"/>
              <a:pPr/>
              <a:t>‹#›</a:t>
            </a:fld>
            <a:endParaRPr lang="en-US" dirty="0"/>
          </a:p>
        </p:txBody>
      </p:sp>
    </p:spTree>
    <p:extLst>
      <p:ext uri="{BB962C8B-B14F-4D97-AF65-F5344CB8AC3E}">
        <p14:creationId xmlns:p14="http://schemas.microsoft.com/office/powerpoint/2010/main" val="1490794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4156E91-EEE7-C64B-A3FF-CBD1FBE283C9}" type="datetimeFigureOut">
              <a:rPr lang="en-US" smtClean="0"/>
              <a:pPr/>
              <a:t>4/22/2017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6926323-E8B3-5B44-B3B8-4722BEE7986E}" type="slidenum">
              <a:rPr lang="en-US" smtClean="0"/>
              <a:pPr/>
              <a:t>‹#›</a:t>
            </a:fld>
            <a:endParaRPr lang="en-US" dirty="0"/>
          </a:p>
        </p:txBody>
      </p:sp>
    </p:spTree>
    <p:extLst>
      <p:ext uri="{BB962C8B-B14F-4D97-AF65-F5344CB8AC3E}">
        <p14:creationId xmlns:p14="http://schemas.microsoft.com/office/powerpoint/2010/main" val="27474322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be</a:t>
            </a:r>
            <a:r>
              <a:rPr lang="en-US" baseline="0" dirty="0"/>
              <a:t> an interactive discussion, try to keep people from falling asleep after lunch!</a:t>
            </a:r>
          </a:p>
          <a:p>
            <a:r>
              <a:rPr lang="en-US" baseline="0" dirty="0"/>
              <a:t>My name is Tere Ramos, I am the language access attorney at the MA Law Reform Institute</a:t>
            </a:r>
          </a:p>
          <a:p>
            <a:r>
              <a:rPr lang="en-US" baseline="0" dirty="0"/>
              <a:t>We are the poverty law center for MA.</a:t>
            </a:r>
          </a:p>
          <a:p>
            <a:r>
              <a:rPr lang="en-US" baseline="0" dirty="0"/>
              <a:t>I am also the mother of a 15 yo girl with autism.  So as the commercial says, “I’m not only the President I am also a client.”</a:t>
            </a:r>
          </a:p>
          <a:p>
            <a:r>
              <a:rPr lang="en-US" baseline="0" dirty="0"/>
              <a:t>I work exclusively with families who live in poverty, who are immigrants, who do not speak English well.  Most of them are a combination for the three.</a:t>
            </a:r>
          </a:p>
          <a:p>
            <a:r>
              <a:rPr lang="en-US" baseline="0" dirty="0"/>
              <a:t>My hope today is to have a conversation with you in how to improve the work we do in reaching those communities.</a:t>
            </a:r>
          </a:p>
          <a:p>
            <a:r>
              <a:rPr lang="en-US" baseline="0" dirty="0"/>
              <a:t>I know many of you are strong advocates for our kids, and you may know some of this information, but I hope it will help us converse and improve.</a:t>
            </a:r>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1</a:t>
            </a:fld>
            <a:endParaRPr lang="en-US" dirty="0"/>
          </a:p>
        </p:txBody>
      </p:sp>
    </p:spTree>
    <p:extLst>
      <p:ext uri="{BB962C8B-B14F-4D97-AF65-F5344CB8AC3E}">
        <p14:creationId xmlns:p14="http://schemas.microsoft.com/office/powerpoint/2010/main" val="1833649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85800" lvl="1" indent="-336550">
              <a:spcBef>
                <a:spcPts val="600"/>
              </a:spcBef>
              <a:buClr>
                <a:srgbClr val="2C7C9F">
                  <a:lumMod val="75000"/>
                </a:srgbClr>
              </a:buClr>
              <a:buSzPct val="110000"/>
            </a:pPr>
            <a:r>
              <a:rPr lang="en-US" b="1" dirty="0">
                <a:solidFill>
                  <a:schemeClr val="tx2"/>
                </a:solidFill>
                <a:latin typeface="Verdana" pitchFamily="34" charset="0"/>
                <a:ea typeface="Verdana" pitchFamily="34" charset="0"/>
                <a:cs typeface="Verdana" pitchFamily="34" charset="0"/>
              </a:rPr>
              <a:t>Any</a:t>
            </a:r>
            <a:r>
              <a:rPr lang="en-US" b="1" baseline="0" dirty="0">
                <a:solidFill>
                  <a:schemeClr val="tx2"/>
                </a:solidFill>
                <a:latin typeface="Verdana" pitchFamily="34" charset="0"/>
                <a:ea typeface="Verdana" pitchFamily="34" charset="0"/>
                <a:cs typeface="Verdana" pitchFamily="34" charset="0"/>
              </a:rPr>
              <a:t> one remember the story about the Sign Language Interpreter at Mandela’s funeral?</a:t>
            </a:r>
            <a:endParaRPr lang="en-US" b="1" dirty="0">
              <a:solidFill>
                <a:schemeClr val="tx2"/>
              </a:solidFill>
              <a:latin typeface="Verdana" pitchFamily="34" charset="0"/>
              <a:ea typeface="Verdana" pitchFamily="34" charset="0"/>
              <a:cs typeface="Verdana" pitchFamily="34" charset="0"/>
            </a:endParaRPr>
          </a:p>
          <a:p>
            <a:pPr marL="685800" lvl="1" indent="-336550">
              <a:spcBef>
                <a:spcPts val="600"/>
              </a:spcBef>
              <a:buClr>
                <a:srgbClr val="2C7C9F">
                  <a:lumMod val="75000"/>
                </a:srgbClr>
              </a:buClr>
              <a:buSzPct val="110000"/>
            </a:pPr>
            <a:r>
              <a:rPr lang="en-US" b="1" dirty="0">
                <a:solidFill>
                  <a:schemeClr val="tx2"/>
                </a:solidFill>
                <a:latin typeface="Verdana" pitchFamily="34" charset="0"/>
                <a:ea typeface="Verdana" pitchFamily="34" charset="0"/>
                <a:cs typeface="Verdana" pitchFamily="34" charset="0"/>
              </a:rPr>
              <a:t>STOP VIDEO AT 2:47</a:t>
            </a:r>
          </a:p>
          <a:p>
            <a:r>
              <a:rPr lang="en-US" dirty="0"/>
              <a:t>GO DIRECTLY TO NEXT SLIDE TO EXPLAIN</a:t>
            </a:r>
            <a:r>
              <a:rPr lang="en-US" baseline="0" dirty="0"/>
              <a:t> WHO IS AN APPROPRIATE INTERPETER</a:t>
            </a:r>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336550">
              <a:spcBef>
                <a:spcPts val="600"/>
              </a:spcBef>
              <a:buClr>
                <a:srgbClr val="2C7C9F">
                  <a:lumMod val="75000"/>
                </a:srgbClr>
              </a:buClr>
              <a:buSzPct val="110000"/>
            </a:pPr>
            <a:r>
              <a:rPr lang="en-US" b="1" dirty="0">
                <a:solidFill>
                  <a:schemeClr val="tx2"/>
                </a:solidFill>
                <a:latin typeface="Verdana" pitchFamily="34" charset="0"/>
                <a:ea typeface="Verdana" pitchFamily="34" charset="0"/>
                <a:cs typeface="Verdana" pitchFamily="34" charset="0"/>
              </a:rPr>
              <a:t>An interpreter</a:t>
            </a:r>
            <a:r>
              <a:rPr lang="en-US" b="1" baseline="0" dirty="0">
                <a:solidFill>
                  <a:schemeClr val="tx2"/>
                </a:solidFill>
                <a:latin typeface="Verdana" pitchFamily="34" charset="0"/>
                <a:ea typeface="Verdana" pitchFamily="34" charset="0"/>
                <a:cs typeface="Verdana" pitchFamily="34" charset="0"/>
              </a:rPr>
              <a:t> SHOULD:</a:t>
            </a:r>
          </a:p>
          <a:p>
            <a:pPr marL="685800" lvl="1" indent="-336550">
              <a:spcBef>
                <a:spcPts val="600"/>
              </a:spcBef>
              <a:buClr>
                <a:srgbClr val="2C7C9F">
                  <a:lumMod val="75000"/>
                </a:srgbClr>
              </a:buClr>
              <a:buSzPct val="110000"/>
            </a:pPr>
            <a:r>
              <a:rPr lang="en-US" b="1" dirty="0">
                <a:solidFill>
                  <a:schemeClr val="tx2"/>
                </a:solidFill>
                <a:latin typeface="Verdana" pitchFamily="34" charset="0"/>
                <a:ea typeface="Verdana" pitchFamily="34" charset="0"/>
                <a:cs typeface="Verdana" pitchFamily="34" charset="0"/>
              </a:rPr>
              <a:t>Treat you with respect</a:t>
            </a:r>
          </a:p>
          <a:p>
            <a:pPr marL="685800" lvl="1" indent="-336550">
              <a:spcBef>
                <a:spcPts val="600"/>
              </a:spcBef>
              <a:buClr>
                <a:srgbClr val="2C7C9F">
                  <a:lumMod val="75000"/>
                </a:srgbClr>
              </a:buClr>
              <a:buSzPct val="110000"/>
            </a:pPr>
            <a:r>
              <a:rPr lang="en-US" b="1" dirty="0">
                <a:solidFill>
                  <a:schemeClr val="tx2"/>
                </a:solidFill>
                <a:latin typeface="Verdana" pitchFamily="34" charset="0"/>
                <a:ea typeface="Verdana" pitchFamily="34" charset="0"/>
                <a:cs typeface="Verdana" pitchFamily="34" charset="0"/>
              </a:rPr>
              <a:t>Make sure they understand what you say</a:t>
            </a:r>
          </a:p>
          <a:p>
            <a:pPr marL="685800" lvl="1" indent="-336550">
              <a:spcBef>
                <a:spcPts val="600"/>
              </a:spcBef>
              <a:buClr>
                <a:srgbClr val="2C7C9F">
                  <a:lumMod val="75000"/>
                </a:srgbClr>
              </a:buClr>
              <a:buSzPct val="110000"/>
            </a:pPr>
            <a:r>
              <a:rPr lang="en-US" b="1" dirty="0">
                <a:solidFill>
                  <a:schemeClr val="tx2"/>
                </a:solidFill>
                <a:latin typeface="Verdana" pitchFamily="34" charset="0"/>
                <a:ea typeface="Verdana" pitchFamily="34" charset="0"/>
                <a:cs typeface="Verdana" pitchFamily="34" charset="0"/>
              </a:rPr>
              <a:t>Make sure you understand what they say</a:t>
            </a:r>
          </a:p>
          <a:p>
            <a:pPr marL="685800" lvl="1" indent="-336550">
              <a:spcBef>
                <a:spcPts val="600"/>
              </a:spcBef>
              <a:buClr>
                <a:srgbClr val="2C7C9F">
                  <a:lumMod val="75000"/>
                </a:srgbClr>
              </a:buClr>
              <a:buSzPct val="110000"/>
            </a:pPr>
            <a:r>
              <a:rPr lang="en-US" b="1" dirty="0">
                <a:solidFill>
                  <a:schemeClr val="tx2"/>
                </a:solidFill>
                <a:latin typeface="Verdana" pitchFamily="34" charset="0"/>
                <a:ea typeface="Verdana" pitchFamily="34" charset="0"/>
                <a:cs typeface="Verdana" pitchFamily="34" charset="0"/>
              </a:rPr>
              <a:t>Interpret everything you say and the program says</a:t>
            </a:r>
          </a:p>
          <a:p>
            <a:pPr marL="685800" lvl="1" indent="-336550">
              <a:spcBef>
                <a:spcPts val="600"/>
              </a:spcBef>
              <a:buClr>
                <a:srgbClr val="2C7C9F">
                  <a:lumMod val="75000"/>
                </a:srgbClr>
              </a:buClr>
              <a:buSzPct val="110000"/>
            </a:pPr>
            <a:endParaRPr lang="en-US" b="1" dirty="0">
              <a:solidFill>
                <a:schemeClr val="tx2"/>
              </a:solidFill>
              <a:latin typeface="Verdana" pitchFamily="34" charset="0"/>
              <a:ea typeface="Verdana" pitchFamily="34" charset="0"/>
              <a:cs typeface="Verdana" pitchFamily="34" charset="0"/>
            </a:endParaRPr>
          </a:p>
          <a:p>
            <a:pPr marL="685800" lvl="1" indent="-336550">
              <a:spcBef>
                <a:spcPts val="600"/>
              </a:spcBef>
              <a:buClr>
                <a:srgbClr val="2C7C9F">
                  <a:lumMod val="75000"/>
                </a:srgbClr>
              </a:buClr>
              <a:buSzPct val="110000"/>
            </a:pPr>
            <a:r>
              <a:rPr lang="en-US" b="1" dirty="0">
                <a:solidFill>
                  <a:schemeClr val="tx2"/>
                </a:solidFill>
                <a:latin typeface="Verdana" pitchFamily="34" charset="0"/>
                <a:ea typeface="Verdana" pitchFamily="34" charset="0"/>
                <a:cs typeface="Verdana" pitchFamily="34" charset="0"/>
              </a:rPr>
              <a:t>An</a:t>
            </a:r>
            <a:r>
              <a:rPr lang="en-US" b="1" baseline="0" dirty="0">
                <a:solidFill>
                  <a:schemeClr val="tx2"/>
                </a:solidFill>
                <a:latin typeface="Verdana" pitchFamily="34" charset="0"/>
                <a:ea typeface="Verdana" pitchFamily="34" charset="0"/>
                <a:cs typeface="Verdana" pitchFamily="34" charset="0"/>
              </a:rPr>
              <a:t> interpreter CANNOT:</a:t>
            </a:r>
          </a:p>
          <a:p>
            <a:pPr marL="685800" marR="0" lvl="1" indent="-336550" algn="l" defTabSz="914400" rtl="0" eaLnBrk="1" fontAlgn="auto" latinLnBrk="0" hangingPunct="1">
              <a:lnSpc>
                <a:spcPct val="100000"/>
              </a:lnSpc>
              <a:spcBef>
                <a:spcPts val="600"/>
              </a:spcBef>
              <a:spcAft>
                <a:spcPts val="0"/>
              </a:spcAft>
              <a:buClr>
                <a:srgbClr val="2C7C9F">
                  <a:lumMod val="75000"/>
                </a:srgbClr>
              </a:buClr>
              <a:buSzPct val="110000"/>
              <a:tabLst/>
              <a:defRPr/>
            </a:pPr>
            <a:r>
              <a:rPr kumimoji="0" lang="en-US" b="1" i="0" u="none" strike="noStrike" kern="1200" cap="none" spc="0" normalizeH="0" baseline="0" noProof="0" dirty="0">
                <a:ln>
                  <a:noFill/>
                </a:ln>
                <a:solidFill>
                  <a:schemeClr val="tx2"/>
                </a:solidFill>
                <a:effectLst/>
                <a:uLnTx/>
                <a:uFillTx/>
                <a:latin typeface="Verdana" pitchFamily="34" charset="0"/>
                <a:ea typeface="Verdana" pitchFamily="34" charset="0"/>
                <a:cs typeface="Verdana" pitchFamily="34" charset="0"/>
              </a:rPr>
              <a:t>Change your words</a:t>
            </a:r>
            <a:endParaRPr lang="en-US" b="1" dirty="0">
              <a:solidFill>
                <a:schemeClr val="tx2"/>
              </a:solidFill>
              <a:latin typeface="Verdana" pitchFamily="34" charset="0"/>
              <a:ea typeface="Verdana" pitchFamily="34" charset="0"/>
              <a:cs typeface="Verdana" pitchFamily="34" charset="0"/>
            </a:endParaRPr>
          </a:p>
          <a:p>
            <a:pPr marL="685800" marR="0" lvl="1" indent="-336550" algn="l" defTabSz="914400" rtl="0" eaLnBrk="1" fontAlgn="auto" latinLnBrk="0" hangingPunct="1">
              <a:lnSpc>
                <a:spcPct val="100000"/>
              </a:lnSpc>
              <a:spcBef>
                <a:spcPts val="600"/>
              </a:spcBef>
              <a:spcAft>
                <a:spcPts val="0"/>
              </a:spcAft>
              <a:buClr>
                <a:srgbClr val="2C7C9F">
                  <a:lumMod val="75000"/>
                </a:srgbClr>
              </a:buClr>
              <a:buSzPct val="110000"/>
              <a:tabLst/>
              <a:defRPr/>
            </a:pPr>
            <a:r>
              <a:rPr kumimoji="0" lang="en-US" b="1" i="0" u="none" strike="noStrike" kern="1200" cap="none" spc="0" normalizeH="0" baseline="0" noProof="0" dirty="0">
                <a:ln>
                  <a:noFill/>
                </a:ln>
                <a:solidFill>
                  <a:schemeClr val="tx2"/>
                </a:solidFill>
                <a:effectLst/>
                <a:uLnTx/>
                <a:uFillTx/>
                <a:latin typeface="Verdana" pitchFamily="34" charset="0"/>
                <a:ea typeface="Verdana" pitchFamily="34" charset="0"/>
                <a:cs typeface="Verdana" pitchFamily="34" charset="0"/>
              </a:rPr>
              <a:t>Leave</a:t>
            </a:r>
            <a:r>
              <a:rPr kumimoji="0" lang="en-US" b="1" i="0" u="none" strike="noStrike" kern="1200" cap="none" spc="0" normalizeH="0" noProof="0" dirty="0">
                <a:ln>
                  <a:noFill/>
                </a:ln>
                <a:solidFill>
                  <a:schemeClr val="tx2"/>
                </a:solidFill>
                <a:effectLst/>
                <a:uLnTx/>
                <a:uFillTx/>
                <a:latin typeface="Verdana" pitchFamily="34" charset="0"/>
                <a:ea typeface="Verdana" pitchFamily="34" charset="0"/>
                <a:cs typeface="Verdana" pitchFamily="34" charset="0"/>
              </a:rPr>
              <a:t> out information</a:t>
            </a:r>
            <a:endParaRPr lang="en-US" b="1" baseline="0" dirty="0">
              <a:solidFill>
                <a:schemeClr val="tx2"/>
              </a:solidFill>
              <a:latin typeface="Verdana" pitchFamily="34" charset="0"/>
              <a:ea typeface="Verdana" pitchFamily="34" charset="0"/>
              <a:cs typeface="Verdana" pitchFamily="34" charset="0"/>
            </a:endParaRPr>
          </a:p>
          <a:p>
            <a:pPr marL="685800" marR="0" lvl="1" indent="-336550" algn="l" defTabSz="914400" rtl="0" eaLnBrk="1" fontAlgn="auto" latinLnBrk="0" hangingPunct="1">
              <a:lnSpc>
                <a:spcPct val="100000"/>
              </a:lnSpc>
              <a:spcBef>
                <a:spcPts val="600"/>
              </a:spcBef>
              <a:spcAft>
                <a:spcPts val="0"/>
              </a:spcAft>
              <a:buClr>
                <a:srgbClr val="2C7C9F">
                  <a:lumMod val="75000"/>
                </a:srgbClr>
              </a:buClr>
              <a:buSzPct val="110000"/>
              <a:tabLst/>
              <a:defRPr/>
            </a:pPr>
            <a:r>
              <a:rPr kumimoji="0" lang="en-US" b="1" i="0" u="none" strike="noStrike" kern="1200" cap="none" spc="0" normalizeH="0" noProof="0" dirty="0">
                <a:ln>
                  <a:noFill/>
                </a:ln>
                <a:solidFill>
                  <a:schemeClr val="tx2"/>
                </a:solidFill>
                <a:effectLst/>
                <a:uLnTx/>
                <a:uFillTx/>
                <a:latin typeface="Verdana" pitchFamily="34" charset="0"/>
                <a:ea typeface="Verdana" pitchFamily="34" charset="0"/>
                <a:cs typeface="Verdana" pitchFamily="34" charset="0"/>
              </a:rPr>
              <a:t>Talk about you</a:t>
            </a:r>
            <a:endParaRPr lang="en-US" b="1" dirty="0">
              <a:solidFill>
                <a:schemeClr val="tx2"/>
              </a:solidFill>
              <a:latin typeface="Verdana" pitchFamily="34" charset="0"/>
              <a:ea typeface="Verdana" pitchFamily="34" charset="0"/>
              <a:cs typeface="Verdana" pitchFamily="34" charset="0"/>
            </a:endParaRPr>
          </a:p>
          <a:p>
            <a:pPr marL="685800" lvl="1" indent="-336550">
              <a:spcBef>
                <a:spcPts val="600"/>
              </a:spcBef>
              <a:buClr>
                <a:srgbClr val="2C7C9F">
                  <a:lumMod val="75000"/>
                </a:srgbClr>
              </a:buClr>
              <a:buSzPct val="110000"/>
            </a:pPr>
            <a:r>
              <a:rPr lang="en-US" b="1" dirty="0">
                <a:solidFill>
                  <a:schemeClr val="tx2"/>
                </a:solidFill>
                <a:latin typeface="Verdana" pitchFamily="34" charset="0"/>
                <a:ea typeface="Verdana" pitchFamily="34" charset="0"/>
                <a:cs typeface="Verdana" pitchFamily="34" charset="0"/>
              </a:rPr>
              <a:t>Take sides</a:t>
            </a:r>
          </a:p>
          <a:p>
            <a:pPr marL="685800" lvl="1" indent="-336550">
              <a:spcBef>
                <a:spcPts val="600"/>
              </a:spcBef>
              <a:buClr>
                <a:srgbClr val="2C7C9F">
                  <a:lumMod val="75000"/>
                </a:srgbClr>
              </a:buClr>
              <a:buSzPct val="110000"/>
            </a:pPr>
            <a:r>
              <a:rPr lang="en-US" b="1" dirty="0">
                <a:solidFill>
                  <a:schemeClr val="tx2"/>
                </a:solidFill>
                <a:latin typeface="Verdana" pitchFamily="34" charset="0"/>
                <a:ea typeface="Verdana" pitchFamily="34" charset="0"/>
                <a:cs typeface="Verdana" pitchFamily="34" charset="0"/>
              </a:rPr>
              <a:t>Tell you what you should do</a:t>
            </a:r>
          </a:p>
          <a:p>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12</a:t>
            </a:fld>
            <a:endParaRPr lang="en-US" dirty="0"/>
          </a:p>
        </p:txBody>
      </p:sp>
    </p:spTree>
    <p:extLst>
      <p:ext uri="{BB962C8B-B14F-4D97-AF65-F5344CB8AC3E}">
        <p14:creationId xmlns:p14="http://schemas.microsoft.com/office/powerpoint/2010/main" val="1564029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Vital</a:t>
            </a:r>
            <a:r>
              <a:rPr lang="en-US" baseline="0" dirty="0"/>
              <a:t> documents need to be translated depending on the frequency of the language and the program you are in.</a:t>
            </a:r>
          </a:p>
          <a:p>
            <a:r>
              <a:rPr lang="en-US" baseline="0" dirty="0"/>
              <a:t>For example, education laws provide more expansive provisions regarding language access than does Title VI. In education, you have to translate all of the IEP process materials– evaluations, forms, IEPs, anything that allows the parent to provide “informed consent as part of the IEP Team.” This is regardless of the frequency of the language.</a:t>
            </a:r>
          </a:p>
          <a:p>
            <a:endParaRPr lang="en-US" baseline="0" dirty="0"/>
          </a:p>
          <a:p>
            <a:pPr rtl="0" eaLnBrk="1" fontAlgn="t" latinLnBrk="0" hangingPunct="1"/>
            <a:r>
              <a:rPr lang="en-US" baseline="0" dirty="0"/>
              <a:t>In terms of early intervention, this requirement is not as expansive. Under federal law (so for all programs that in some way stem from federal funds) there is a four part test that all providers should consider:</a:t>
            </a:r>
          </a:p>
          <a:p>
            <a:pPr rtl="0" eaLnBrk="1" fontAlgn="t" latinLnBrk="0" hangingPunct="1"/>
            <a:r>
              <a:rPr lang="en-US" sz="1200" b="1" i="0" u="none" strike="noStrike" kern="1200" dirty="0">
                <a:solidFill>
                  <a:schemeClr val="tx1"/>
                </a:solidFill>
                <a:effectLst/>
                <a:latin typeface="+mn-lt"/>
                <a:ea typeface="+mn-ea"/>
                <a:cs typeface="+mn-cs"/>
              </a:rPr>
              <a:t>Number</a:t>
            </a:r>
            <a:r>
              <a:rPr lang="en-US" sz="1200" b="1" i="0" u="none" strike="noStrike" kern="1200" baseline="0" dirty="0">
                <a:solidFill>
                  <a:schemeClr val="tx1"/>
                </a:solidFill>
                <a:effectLst/>
                <a:latin typeface="+mn-lt"/>
                <a:ea typeface="+mn-ea"/>
                <a:cs typeface="+mn-cs"/>
              </a:rPr>
              <a:t> or proportion of LEP persons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Frequency</a:t>
            </a:r>
            <a:r>
              <a:rPr lang="en-US" sz="1200" b="1" i="0" u="none" strike="noStrike" kern="1200" baseline="0" dirty="0">
                <a:solidFill>
                  <a:schemeClr val="tx1"/>
                </a:solidFill>
                <a:effectLst/>
                <a:latin typeface="+mn-lt"/>
                <a:ea typeface="+mn-ea"/>
                <a:cs typeface="+mn-cs"/>
              </a:rPr>
              <a:t> of Contact</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Nature and Importance</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Resources Available</a:t>
            </a:r>
            <a:r>
              <a:rPr lang="en-US" sz="1200" b="1" i="0" u="none" strike="noStrike" kern="1200" baseline="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endParaRPr lang="en-US" baseline="0" dirty="0"/>
          </a:p>
          <a:p>
            <a:r>
              <a:rPr lang="en-US" baseline="0" dirty="0"/>
              <a:t>As a general rule they have a “safe harbor” (meaning if they were to investigate) and found that groups that meet a threshold of 5% of the pop. Of 1,000 people, whomever is less, you have translated documents.</a:t>
            </a:r>
          </a:p>
          <a:p>
            <a:endParaRPr lang="en-US" baseline="0" dirty="0"/>
          </a:p>
          <a:p>
            <a:r>
              <a:rPr lang="en-US" baseline="0" dirty="0"/>
              <a:t>For MA state funded entities (who do not receive any federal funds from ANY source) the requirement is 5% of population.</a:t>
            </a:r>
          </a:p>
          <a:p>
            <a:endParaRPr lang="en-US" baseline="0" dirty="0"/>
          </a:p>
          <a:p>
            <a:r>
              <a:rPr lang="en-US" baseline="0" dirty="0"/>
              <a:t>So if someone needs a document to be translated and they speak </a:t>
            </a:r>
            <a:r>
              <a:rPr lang="en-US" baseline="0" dirty="0" err="1"/>
              <a:t>Kaba</a:t>
            </a:r>
            <a:r>
              <a:rPr lang="en-US" baseline="0" dirty="0"/>
              <a:t>, which is a very uncommon language in MA, the person would not need documents translated, they can just have someone interpret them for them.</a:t>
            </a:r>
          </a:p>
          <a:p>
            <a:endParaRPr lang="en-US" baseline="0" dirty="0"/>
          </a:p>
          <a:p>
            <a:r>
              <a:rPr lang="en-US" baseline="0" dirty="0"/>
              <a:t>QUESTION: CAN I JUST GOOGLE TRANSLATE THEM FOR MY PROGRAM??</a:t>
            </a:r>
          </a:p>
          <a:p>
            <a:endParaRPr lang="en-US" baseline="0"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13</a:t>
            </a:fld>
            <a:endParaRPr lang="en-US" dirty="0"/>
          </a:p>
        </p:txBody>
      </p:sp>
    </p:spTree>
    <p:extLst>
      <p:ext uri="{BB962C8B-B14F-4D97-AF65-F5344CB8AC3E}">
        <p14:creationId xmlns:p14="http://schemas.microsoft.com/office/powerpoint/2010/main" val="2632732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 get a lot of calls whether someone can use google docs to translate documents. The answer is no.</a:t>
            </a:r>
            <a:r>
              <a:rPr lang="en-US" baseline="0" dirty="0"/>
              <a:t> It is a useful tool if you speak both languages and want to increase your speed by attempting a first pass, and then reviewing and correcting, but in general it is pretty bad.</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Stop</a:t>
            </a:r>
            <a:r>
              <a:rPr lang="en-US" baseline="0" dirty="0"/>
              <a:t> at 1:20</a:t>
            </a:r>
            <a:endParaRPr lang="en-US" dirty="0"/>
          </a:p>
          <a:p>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14</a:t>
            </a:fld>
            <a:endParaRPr lang="en-US" dirty="0"/>
          </a:p>
        </p:txBody>
      </p:sp>
    </p:spTree>
    <p:extLst>
      <p:ext uri="{BB962C8B-B14F-4D97-AF65-F5344CB8AC3E}">
        <p14:creationId xmlns:p14="http://schemas.microsoft.com/office/powerpoint/2010/main" val="2519968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New York by Schneiderman v. Utica School District</a:t>
            </a:r>
            <a:r>
              <a:rPr lang="en-US" dirty="0"/>
              <a:t>- 2015; and</a:t>
            </a:r>
            <a:r>
              <a:rPr lang="en-US" baseline="0" dirty="0"/>
              <a:t> </a:t>
            </a:r>
            <a:r>
              <a:rPr lang="en-US" b="1" i="1" dirty="0"/>
              <a:t>Tuyizere v. Utica School District</a:t>
            </a:r>
            <a:r>
              <a:rPr lang="en-US" dirty="0"/>
              <a:t>- 2015</a:t>
            </a:r>
          </a:p>
          <a:p>
            <a:pPr marL="547688" lvl="1" indent="-28575">
              <a:buNone/>
            </a:pPr>
            <a:endParaRPr lang="en-US" dirty="0"/>
          </a:p>
          <a:p>
            <a:pPr marL="547688" lvl="1" indent="-28575">
              <a:buNone/>
            </a:pPr>
            <a:r>
              <a:rPr lang="en-US" dirty="0"/>
              <a:t>Both cases allege the district has systemically excluded refugee LEP students over 16 years old from Proctor High School, the only high school in Utica. </a:t>
            </a:r>
          </a:p>
          <a:p>
            <a:pPr marL="547688" lvl="1" indent="-28575">
              <a:buNone/>
            </a:pPr>
            <a:endParaRPr lang="en-US" dirty="0"/>
          </a:p>
          <a:p>
            <a:pPr marL="547688" lvl="1" indent="-28575">
              <a:buNone/>
            </a:pPr>
            <a:r>
              <a:rPr lang="en-US" dirty="0"/>
              <a:t>The district diverted them to alternative “Newcomer Program” for newly arrived immigrants that provided ESL instruction but no content area instruction, such as math, science or history. Since 2014 the district provided GED classes to students to test well on an English proficiency exam. All others had to remain in ESL-only classes.</a:t>
            </a:r>
          </a:p>
          <a:p>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this excerpt from the Independent Lens documentary East of Salinas, Jose's stepfather Jaime prepares to travel to Yuma, Arizona, a 12-hour drive from Salinas, to find seasonal work in the fields. He must follow the farm jobs, even if it means separating leaving his family for a place many migrants fear: the U.S.-Mexico border. It shows</a:t>
            </a:r>
            <a:r>
              <a:rPr lang="en-US" sz="1200" b="0" i="0" kern="1200" baseline="0" dirty="0">
                <a:solidFill>
                  <a:schemeClr val="tx1"/>
                </a:solidFill>
                <a:effectLst/>
                <a:latin typeface="+mn-lt"/>
                <a:ea typeface="+mn-ea"/>
                <a:cs typeface="+mn-cs"/>
              </a:rPr>
              <a:t> the kind of decisions these families must make so their kids can have a more consistent life, and go to one school rather than more constantly.</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Third-grader Jose, who is an expert at math, finishes his homework before he can do anything else for the evening. His grades are important to him because he desperately wants to make the fourth grade so he can go on a promised field trip to the beach, where he's never been.</a:t>
            </a:r>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19</a:t>
            </a:fld>
            <a:endParaRPr lang="en-US" dirty="0"/>
          </a:p>
        </p:txBody>
      </p:sp>
    </p:spTree>
    <p:extLst>
      <p:ext uri="{BB962C8B-B14F-4D97-AF65-F5344CB8AC3E}">
        <p14:creationId xmlns:p14="http://schemas.microsoft.com/office/powerpoint/2010/main" val="3067358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is a snapshot on life as an immigrant and things you can advocate</a:t>
            </a:r>
            <a:r>
              <a:rPr lang="en-US" baseline="0" dirty="0"/>
              <a:t> for to ensure all these families have access to an education for their children.</a:t>
            </a:r>
          </a:p>
          <a:p>
            <a:endParaRPr lang="en-US" baseline="0" dirty="0"/>
          </a:p>
          <a:p>
            <a:r>
              <a:rPr lang="en-US" baseline="0" dirty="0"/>
              <a:t>For the last part of my presentation, We can talk a bit on how to help not only in advocating on behalf of these families, but how to help them adjust.</a:t>
            </a:r>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22</a:t>
            </a:fld>
            <a:endParaRPr lang="en-US" dirty="0"/>
          </a:p>
        </p:txBody>
      </p:sp>
    </p:spTree>
    <p:extLst>
      <p:ext uri="{BB962C8B-B14F-4D97-AF65-F5344CB8AC3E}">
        <p14:creationId xmlns:p14="http://schemas.microsoft.com/office/powerpoint/2010/main" val="3614589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So what are ways you think you can help immigrants</a:t>
            </a:r>
            <a:r>
              <a:rPr lang="en-US" baseline="0" dirty="0"/>
              <a:t> adjust in your programs and work?</a:t>
            </a:r>
          </a:p>
          <a:p>
            <a:endParaRPr lang="en-US" dirty="0"/>
          </a:p>
          <a:p>
            <a:r>
              <a:rPr lang="en-US" dirty="0"/>
              <a:t>Show</a:t>
            </a:r>
            <a:r>
              <a:rPr lang="en-US" baseline="0" dirty="0"/>
              <a:t> video:</a:t>
            </a:r>
          </a:p>
          <a:p>
            <a:r>
              <a:rPr lang="en-US" baseline="0" dirty="0"/>
              <a:t>THEN RESPOND:</a:t>
            </a:r>
          </a:p>
          <a:p>
            <a:r>
              <a:rPr lang="en-US" baseline="0" dirty="0"/>
              <a:t>This video shows you three examples:</a:t>
            </a:r>
          </a:p>
          <a:p>
            <a:pPr marL="228600" indent="-228600">
              <a:buAutoNum type="arabicPeriod"/>
            </a:pPr>
            <a:r>
              <a:rPr lang="en-US" baseline="0" dirty="0"/>
              <a:t>Hire staff that mirrors the community you serve</a:t>
            </a:r>
          </a:p>
          <a:p>
            <a:pPr marL="228600" indent="-228600">
              <a:buAutoNum type="arabicPeriod"/>
            </a:pPr>
            <a:r>
              <a:rPr lang="en-US" baseline="0" dirty="0"/>
              <a:t>Provide language access so they can communicate with you</a:t>
            </a:r>
          </a:p>
          <a:p>
            <a:pPr marL="228600" indent="-228600">
              <a:buAutoNum type="arabicPeriod"/>
            </a:pPr>
            <a:r>
              <a:rPr lang="en-US" baseline="0" dirty="0"/>
              <a:t>Find people who knows their culture- it doesn’t have to be just staff that are from the culture, but sometimes folks who have lived in the country as well.</a:t>
            </a:r>
          </a:p>
          <a:p>
            <a:pPr marL="228600" indent="-228600">
              <a:buAutoNum type="arabicPeriod"/>
            </a:pPr>
            <a:r>
              <a:rPr lang="en-US" baseline="0" dirty="0"/>
              <a:t>Provide opportunities for those in the program to get to know each other and respect each other (if appropriate, for example, in a preschool program, parents may not intermingle, so immigrant families lose out on opportunities to volunteer or become involved).</a:t>
            </a:r>
          </a:p>
          <a:p>
            <a:pPr marL="228600" indent="-228600">
              <a:buAutoNum type="arabicPeriod"/>
            </a:pPr>
            <a:r>
              <a:rPr lang="en-US" baseline="0" dirty="0"/>
              <a:t>Do not make assumptions on someone’s background. The mentors on the videos started in a refugee camp in Africa! (There may be someone who was very educated in their home country and now can’t find a job due to language or status).</a:t>
            </a:r>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23</a:t>
            </a:fld>
            <a:endParaRPr lang="en-US" dirty="0"/>
          </a:p>
        </p:txBody>
      </p:sp>
    </p:spTree>
    <p:extLst>
      <p:ext uri="{BB962C8B-B14F-4D97-AF65-F5344CB8AC3E}">
        <p14:creationId xmlns:p14="http://schemas.microsoft.com/office/powerpoint/2010/main" val="2586539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STORY:</a:t>
            </a:r>
          </a:p>
          <a:p>
            <a:r>
              <a:rPr lang="en-US" dirty="0"/>
              <a:t>Client who came from Vietnam,</a:t>
            </a:r>
            <a:r>
              <a:rPr lang="en-US" baseline="0" dirty="0"/>
              <a:t> family is first generation. Mother uses traditional Vietnamese medicine.</a:t>
            </a:r>
          </a:p>
          <a:p>
            <a:r>
              <a:rPr lang="en-US" baseline="0" dirty="0"/>
              <a:t>Son got sick, she cupped him.</a:t>
            </a:r>
          </a:p>
          <a:p>
            <a:r>
              <a:rPr lang="en-US" baseline="0" dirty="0"/>
              <a:t>Nurse saw the cupping. Instead of asking questions called DCF</a:t>
            </a:r>
          </a:p>
          <a:p>
            <a:r>
              <a:rPr lang="en-US" baseline="0" dirty="0"/>
              <a:t>Call caused great hurt and really ruined a relationship with the school.</a:t>
            </a:r>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MAP FIRST.</a:t>
            </a:r>
          </a:p>
          <a:p>
            <a:r>
              <a:rPr lang="en-US" dirty="0"/>
              <a:t>How</a:t>
            </a:r>
            <a:r>
              <a:rPr lang="en-US" baseline="0" dirty="0"/>
              <a:t> many of you were raised in a household where during the holidays, instead of going to grandma’s you went to abuela’s house, or Oma’s house, or Giagia’s house, or Nai Nai’s house, or a  vovo?</a:t>
            </a:r>
          </a:p>
          <a:p>
            <a:r>
              <a:rPr lang="en-US" baseline="0" dirty="0"/>
              <a:t>As this map shows, immigration has always existed, the difference is  where immigrants come from.  </a:t>
            </a:r>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2</a:t>
            </a:fld>
            <a:endParaRPr lang="en-US" dirty="0"/>
          </a:p>
        </p:txBody>
      </p:sp>
    </p:spTree>
    <p:extLst>
      <p:ext uri="{BB962C8B-B14F-4D97-AF65-F5344CB8AC3E}">
        <p14:creationId xmlns:p14="http://schemas.microsoft.com/office/powerpoint/2010/main" val="1320436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number of immigrants in MA has increased in the last 25 years.</a:t>
            </a:r>
          </a:p>
          <a:p>
            <a:r>
              <a:rPr lang="en-US" baseline="0" dirty="0"/>
              <a:t>While the US born population has remained pretty stable, the foreign born population has gone from 9.5% to 15.6%</a:t>
            </a:r>
          </a:p>
          <a:p>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3</a:t>
            </a:fld>
            <a:endParaRPr lang="en-US" dirty="0"/>
          </a:p>
        </p:txBody>
      </p:sp>
    </p:spTree>
    <p:extLst>
      <p:ext uri="{BB962C8B-B14F-4D97-AF65-F5344CB8AC3E}">
        <p14:creationId xmlns:p14="http://schemas.microsoft.com/office/powerpoint/2010/main" val="301310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Immigrants comprised</a:t>
            </a:r>
            <a:r>
              <a:rPr lang="en-US" baseline="0" dirty="0"/>
              <a:t> 18.7% of the MA workforce in 2013.  </a:t>
            </a:r>
          </a:p>
          <a:p>
            <a:endParaRPr lang="en-US" baseline="0" dirty="0"/>
          </a:p>
          <a:p>
            <a:r>
              <a:rPr lang="en-US" baseline="0" dirty="0"/>
              <a:t>In terms of undocumented immigrants, they paid $184 million in taxes in 2017.  </a:t>
            </a:r>
          </a:p>
        </p:txBody>
      </p:sp>
      <p:sp>
        <p:nvSpPr>
          <p:cNvPr id="4" name="Slide Number Placeholder 3"/>
          <p:cNvSpPr>
            <a:spLocks noGrp="1"/>
          </p:cNvSpPr>
          <p:nvPr>
            <p:ph type="sldNum" sz="quarter" idx="10"/>
          </p:nvPr>
        </p:nvSpPr>
        <p:spPr/>
        <p:txBody>
          <a:bodyPr/>
          <a:lstStyle/>
          <a:p>
            <a:fld id="{96926323-E8B3-5B44-B3B8-4722BEE7986E}" type="slidenum">
              <a:rPr lang="en-US" smtClean="0"/>
              <a:pPr/>
              <a:t>4</a:t>
            </a:fld>
            <a:endParaRPr lang="en-US" dirty="0"/>
          </a:p>
        </p:txBody>
      </p:sp>
    </p:spTree>
    <p:extLst>
      <p:ext uri="{BB962C8B-B14F-4D97-AF65-F5344CB8AC3E}">
        <p14:creationId xmlns:p14="http://schemas.microsoft.com/office/powerpoint/2010/main" val="2542575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Today we will talk about three areas that present common</a:t>
            </a:r>
            <a:r>
              <a:rPr lang="en-US" baseline="0" dirty="0"/>
              <a:t> “walls” or roadblocks to accessing services and to adjusting to life in the United States.</a:t>
            </a:r>
          </a:p>
          <a:p>
            <a:endParaRPr lang="en-US" baseline="0" dirty="0"/>
          </a:p>
          <a:p>
            <a:r>
              <a:rPr lang="en-US" baseline="0" dirty="0"/>
              <a:t>When it comes to language and immigration status I will explain a bit on the legal requirements that agencies receiving state and federal funds have to ensure everyone is included, regardless of their national origin.  We will also discuss some cases to highlight why these policies are so important.</a:t>
            </a:r>
          </a:p>
          <a:p>
            <a:endParaRPr lang="en-US" baseline="0" dirty="0"/>
          </a:p>
          <a:p>
            <a:r>
              <a:rPr lang="en-US" baseline="0" dirty="0"/>
              <a:t>When it comes to culture, I will highlight some things for you to think about as you go about your day, helping these families.  The purpose is again, to broaden our perspectives and make our services more culturally competent.</a:t>
            </a:r>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VIDEO</a:t>
            </a:r>
            <a:r>
              <a:rPr lang="en-US" baseline="0" dirty="0"/>
              <a:t> </a:t>
            </a:r>
            <a:r>
              <a:rPr lang="en-US" dirty="0"/>
              <a:t>ASK: Why do we think language access</a:t>
            </a:r>
            <a:r>
              <a:rPr lang="en-US" baseline="0" dirty="0"/>
              <a:t> matters? </a:t>
            </a:r>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a:t>In contrast: 49% of population in NYC speak a language other than English at home.</a:t>
            </a:r>
          </a:p>
          <a:p>
            <a:endParaRPr lang="en-US" baseline="0" dirty="0"/>
          </a:p>
          <a:p>
            <a:r>
              <a:rPr lang="en-US" baseline="0" dirty="0"/>
              <a:t>I would like to tell you a cautionary tale of a family who lost basically everything due to lack of language access.</a:t>
            </a:r>
          </a:p>
          <a:p>
            <a:r>
              <a:rPr lang="en-US" baseline="0" dirty="0"/>
              <a:t>Figure my client, a Mom. A widower with three girls.  The oldest is 16, the youngest is 9, and has severe special needs.</a:t>
            </a:r>
          </a:p>
          <a:p>
            <a:r>
              <a:rPr lang="en-US" baseline="0" dirty="0"/>
              <a:t>Mom struggles to put food on the table, she works several shifts- while girls are in school and sometimes in the evening. Her daughter has severe behavior problems, so they keep calling her to pick her up from school. She calls to work she can’t go to the factory, so she is fired. Thankfully,  her daughters get Masshealth, and her youngest gets SSI. </a:t>
            </a:r>
          </a:p>
          <a:p>
            <a:endParaRPr lang="en-US" baseline="0" dirty="0"/>
          </a:p>
          <a:p>
            <a:r>
              <a:rPr lang="en-US" baseline="0" dirty="0"/>
              <a:t>A couple of months later, Social Security sends her a letter asking for her income information ,except it is in English, it sits on her table, she can’t read it.</a:t>
            </a:r>
          </a:p>
          <a:p>
            <a:endParaRPr lang="en-US" baseline="0" dirty="0"/>
          </a:p>
          <a:p>
            <a:r>
              <a:rPr lang="en-US" baseline="0" dirty="0"/>
              <a:t>Next thing she knows, Social Security doesn’t deposit her daughter’s money. She goes to the SS office, where a worker tells her from behind a window that her daughter’s benefits are stopped because they think she has made too much money. They won’t give her any more information, she tells her she has to read the notice.  She tries going to her family support worker, who reads her the notice.  Mom tries to go again to Social Security but they tell her they do not have a Spanish speaking worker that day, so she can’t ask questions on why they think she makes too much money, to try to fix it.</a:t>
            </a:r>
          </a:p>
          <a:p>
            <a:endParaRPr lang="en-US" baseline="0" dirty="0"/>
          </a:p>
          <a:p>
            <a:r>
              <a:rPr lang="en-US" baseline="0" dirty="0"/>
              <a:t>Because she didn’t get the money, she has not been able to pay rent.  The landlord takes her to court to evict her.  In the courthouse, thankfully they give her an interpreter, and while the judge is sympathetic, she owes the landlord money and she gets evicted.  </a:t>
            </a:r>
          </a:p>
          <a:p>
            <a:endParaRPr lang="en-US" baseline="0" dirty="0"/>
          </a:p>
          <a:p>
            <a:r>
              <a:rPr lang="en-US" baseline="0" dirty="0"/>
              <a:t>Now she’s in a homeless shelter, with three girls. The shelter is 40+ miles away from her daughter’s special education school, that she fought for years to get her into. Her oldest daughter is starting to have problems in her high school, which the guidance counselor thinks are a result of the stress and trauma of the situation. Mom feels desperate and depressed.</a:t>
            </a:r>
          </a:p>
          <a:p>
            <a:endParaRPr lang="en-US" baseline="0"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7</a:t>
            </a:fld>
            <a:endParaRPr lang="en-US" dirty="0"/>
          </a:p>
        </p:txBody>
      </p:sp>
    </p:spTree>
    <p:extLst>
      <p:ext uri="{BB962C8B-B14F-4D97-AF65-F5344CB8AC3E}">
        <p14:creationId xmlns:p14="http://schemas.microsoft.com/office/powerpoint/2010/main" val="250943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Should we care?</a:t>
            </a:r>
          </a:p>
          <a:p>
            <a:endParaRPr lang="en-US" dirty="0"/>
          </a:p>
        </p:txBody>
      </p:sp>
      <p:sp>
        <p:nvSpPr>
          <p:cNvPr id="4" name="Slide Number Placeholder 3"/>
          <p:cNvSpPr>
            <a:spLocks noGrp="1"/>
          </p:cNvSpPr>
          <p:nvPr>
            <p:ph type="sldNum" sz="quarter" idx="10"/>
          </p:nvPr>
        </p:nvSpPr>
        <p:spPr/>
        <p:txBody>
          <a:bodyPr/>
          <a:lstStyle/>
          <a:p>
            <a:fld id="{96926323-E8B3-5B44-B3B8-4722BEE7986E}" type="slidenum">
              <a:rPr lang="en-US" smtClean="0"/>
              <a:pPr/>
              <a:t>9</a:t>
            </a:fld>
            <a:endParaRPr lang="en-US" dirty="0"/>
          </a:p>
        </p:txBody>
      </p:sp>
    </p:spTree>
    <p:extLst>
      <p:ext uri="{BB962C8B-B14F-4D97-AF65-F5344CB8AC3E}">
        <p14:creationId xmlns:p14="http://schemas.microsoft.com/office/powerpoint/2010/main" val="2999061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Interpretation </a:t>
            </a:r>
            <a:r>
              <a:rPr lang="en-US" dirty="0"/>
              <a:t>involves the oral communication from one language (the source language) into another (the target language). </a:t>
            </a:r>
          </a:p>
          <a:p>
            <a:pPr>
              <a:buNone/>
            </a:pPr>
            <a:endParaRPr lang="en-US" dirty="0"/>
          </a:p>
          <a:p>
            <a:r>
              <a:rPr lang="en-US" sz="1400" b="1" dirty="0"/>
              <a:t>Translation: </a:t>
            </a:r>
            <a:r>
              <a:rPr lang="en-US" sz="1400" dirty="0"/>
              <a:t>rendering of written text from the source language into the target language.</a:t>
            </a:r>
          </a:p>
          <a:p>
            <a:pPr>
              <a:buNone/>
            </a:pPr>
            <a:endParaRPr lang="en-US" sz="1200" dirty="0"/>
          </a:p>
          <a:p>
            <a:r>
              <a:rPr lang="en-US" b="1" dirty="0"/>
              <a:t>Vital Document:</a:t>
            </a:r>
            <a:r>
              <a:rPr lang="en-US" dirty="0"/>
              <a:t> A document that contains information that is critical for meaningful access to a program by LEP persons. </a:t>
            </a:r>
          </a:p>
          <a:p>
            <a:endParaRPr lang="en-US" dirty="0"/>
          </a:p>
        </p:txBody>
      </p:sp>
      <p:sp>
        <p:nvSpPr>
          <p:cNvPr id="4" name="Slide Number Placeholder 3"/>
          <p:cNvSpPr>
            <a:spLocks noGrp="1"/>
          </p:cNvSpPr>
          <p:nvPr>
            <p:ph type="sldNum" sz="quarter" idx="10"/>
          </p:nvPr>
        </p:nvSpPr>
        <p:spPr/>
        <p:txBody>
          <a:bodyPr/>
          <a:lstStyle/>
          <a:p>
            <a:fld id="{D1E484DF-D6FB-584C-A240-6B0A0328E130}"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E678E97C-4453-4906-A0E6-CBE67B1C24BB}" type="datetimeFigureOut">
              <a:rPr lang="en-US" smtClean="0"/>
              <a:pPr/>
              <a:t>4/22/2017</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E5831A2-9700-4650-80EC-E84016E13284}"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678E97C-4453-4906-A0E6-CBE67B1C24BB}" type="datetimeFigureOut">
              <a:rPr lang="en-US" smtClean="0"/>
              <a:pPr/>
              <a:t>4/22/2017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5831A2-9700-4650-80EC-E84016E13284}"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BE5831A2-9700-4650-80EC-E84016E13284}"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678E97C-4453-4906-A0E6-CBE67B1C24BB}" type="datetimeFigureOut">
              <a:rPr lang="en-US" smtClean="0"/>
              <a:pPr/>
              <a:t>4/22/2017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E678E97C-4453-4906-A0E6-CBE67B1C24BB}" type="datetimeFigureOut">
              <a:rPr lang="en-US" smtClean="0"/>
              <a:pPr/>
              <a:t>4/22/2017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BE5831A2-9700-4650-80EC-E84016E13284}"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E678E97C-4453-4906-A0E6-CBE67B1C24BB}" type="datetimeFigureOut">
              <a:rPr lang="en-US" smtClean="0"/>
              <a:pPr/>
              <a:t>4/22/2017</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E5831A2-9700-4650-80EC-E84016E13284}"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E678E97C-4453-4906-A0E6-CBE67B1C24BB}" type="datetimeFigureOut">
              <a:rPr lang="en-US" smtClean="0"/>
              <a:pPr/>
              <a:t>4/22/2017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5831A2-9700-4650-80EC-E84016E13284}"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678E97C-4453-4906-A0E6-CBE67B1C24BB}" type="datetimeFigureOut">
              <a:rPr lang="en-US" smtClean="0"/>
              <a:pPr/>
              <a:t>4/22/2017</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E5831A2-9700-4650-80EC-E84016E13284}"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678E97C-4453-4906-A0E6-CBE67B1C24BB}" type="datetimeFigureOut">
              <a:rPr lang="en-US" smtClean="0"/>
              <a:pPr/>
              <a:t>4/22/2017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BE5831A2-9700-4650-80EC-E84016E1328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678E97C-4453-4906-A0E6-CBE67B1C24BB}" type="datetimeFigureOut">
              <a:rPr lang="en-US" smtClean="0"/>
              <a:pPr/>
              <a:t>4/22/2017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E5831A2-9700-4650-80EC-E84016E1328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E5831A2-9700-4650-80EC-E84016E13284}"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E678E97C-4453-4906-A0E6-CBE67B1C24BB}" type="datetimeFigureOut">
              <a:rPr lang="en-US" smtClean="0"/>
              <a:pPr/>
              <a:t>4/22/2017</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BE5831A2-9700-4650-80EC-E84016E13284}"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E678E97C-4453-4906-A0E6-CBE67B1C24BB}" type="datetimeFigureOut">
              <a:rPr lang="en-US" smtClean="0"/>
              <a:pPr/>
              <a:t>4/22/2017</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E678E97C-4453-4906-A0E6-CBE67B1C24BB}" type="datetimeFigureOut">
              <a:rPr lang="en-US" smtClean="0"/>
              <a:pPr/>
              <a:t>4/22/2017</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E5831A2-9700-4650-80EC-E84016E13284}"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ovwjLIfYuMw?t=1m4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4GC83w0z0e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r4imLLVGTrA"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youtu.be/VTTeW0Zrp2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nytimes.com/interactive/2009/03/10/us/20090310-immigration-explorer.html?hp#http://www.nytimes.com/interactive/2009/03/10/us/20090310-immigration-explorer.html?hp "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A5gkQ4_aAeY?t=2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localhost\Users\tramos\Desktop\giphy.gif" TargetMode="Externa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hyperlink" Target="https://youtu.be/twINuqacDd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Tere Ramos</a:t>
            </a:r>
          </a:p>
          <a:p>
            <a:r>
              <a:rPr lang="en-US" dirty="0"/>
              <a:t>Massachusetts Law reform institute</a:t>
            </a:r>
          </a:p>
        </p:txBody>
      </p:sp>
      <p:sp>
        <p:nvSpPr>
          <p:cNvPr id="2" name="Title 1"/>
          <p:cNvSpPr>
            <a:spLocks noGrp="1"/>
          </p:cNvSpPr>
          <p:nvPr>
            <p:ph type="ctrTitle"/>
          </p:nvPr>
        </p:nvSpPr>
        <p:spPr>
          <a:xfrm>
            <a:off x="152400" y="533400"/>
            <a:ext cx="8763000" cy="1676400"/>
          </a:xfrm>
        </p:spPr>
        <p:txBody>
          <a:bodyPr>
            <a:noAutofit/>
          </a:bodyPr>
          <a:lstStyle/>
          <a:p>
            <a:r>
              <a:rPr lang="en-US" b="1" dirty="0"/>
              <a:t>Creating Access for Immigrant Families to</a:t>
            </a:r>
            <a:br>
              <a:rPr lang="en-US" b="1" dirty="0"/>
            </a:br>
            <a:r>
              <a:rPr lang="en-US" b="1" dirty="0"/>
              <a:t>Ensure Best Outcomes</a:t>
            </a:r>
            <a:endParaRPr lang="en-US" b="1" dirty="0">
              <a:latin typeface="Cambria" panose="02040503050406030204" pitchFamily="18" charset="0"/>
            </a:endParaRPr>
          </a:p>
        </p:txBody>
      </p:sp>
      <p:pic>
        <p:nvPicPr>
          <p:cNvPr id="1026" name="Picture 2" descr="C:\Users\Teresita\Desktop\flag-glob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3581400"/>
            <a:ext cx="18186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eresita\Desktop\fing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26213" y="-8991600"/>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eresita\Desktop\fing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24600" y="-17532350"/>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3962400"/>
            <a:ext cx="2514600" cy="16764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017" y="3947327"/>
            <a:ext cx="2466975" cy="1847850"/>
          </a:xfrm>
          <a:prstGeom prst="rect">
            <a:avLst/>
          </a:prstGeom>
        </p:spPr>
      </p:pic>
    </p:spTree>
    <p:extLst>
      <p:ext uri="{BB962C8B-B14F-4D97-AF65-F5344CB8AC3E}">
        <p14:creationId xmlns:p14="http://schemas.microsoft.com/office/powerpoint/2010/main" val="68107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par>
                                <p:cTn id="14" presetID="26"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610600" cy="5181600"/>
          </a:xfrm>
        </p:spPr>
        <p:txBody>
          <a:bodyPr>
            <a:normAutofit lnSpcReduction="10000"/>
          </a:bodyPr>
          <a:lstStyle/>
          <a:p>
            <a:pPr algn="ctr">
              <a:buNone/>
            </a:pPr>
            <a:r>
              <a:rPr lang="en-US" dirty="0">
                <a:solidFill>
                  <a:srgbClr val="FF0000"/>
                </a:solidFill>
                <a:latin typeface="Cambria" panose="02040503050406030204" pitchFamily="18" charset="0"/>
                <a:ea typeface="Verdana" pitchFamily="34" charset="0"/>
                <a:cs typeface="Georgia"/>
              </a:rPr>
              <a:t>LEP Persons have the same right as anyone else to use public programs in </a:t>
            </a:r>
            <a:r>
              <a:rPr lang="en-US" b="1" dirty="0">
                <a:solidFill>
                  <a:srgbClr val="FF0000"/>
                </a:solidFill>
                <a:latin typeface="Cambria" panose="02040503050406030204" pitchFamily="18" charset="0"/>
                <a:ea typeface="Verdana" pitchFamily="34" charset="0"/>
                <a:cs typeface="Georgia"/>
              </a:rPr>
              <a:t>their</a:t>
            </a:r>
            <a:r>
              <a:rPr lang="en-US" dirty="0">
                <a:solidFill>
                  <a:srgbClr val="FF0000"/>
                </a:solidFill>
                <a:latin typeface="Cambria" panose="02040503050406030204" pitchFamily="18" charset="0"/>
                <a:ea typeface="Verdana" pitchFamily="34" charset="0"/>
                <a:cs typeface="Georgia"/>
              </a:rPr>
              <a:t> language.</a:t>
            </a:r>
          </a:p>
          <a:p>
            <a:pPr>
              <a:buNone/>
            </a:pPr>
            <a:r>
              <a:rPr lang="en-US" sz="2824" b="1" dirty="0">
                <a:solidFill>
                  <a:schemeClr val="tx1"/>
                </a:solidFill>
                <a:latin typeface="News Gothic MT"/>
                <a:cs typeface="News Gothic MT"/>
              </a:rPr>
              <a:t>In all: </a:t>
            </a:r>
          </a:p>
          <a:p>
            <a:pPr marL="457200">
              <a:buClr>
                <a:schemeClr val="accent1">
                  <a:lumMod val="60000"/>
                  <a:lumOff val="40000"/>
                </a:schemeClr>
              </a:buClr>
              <a:buFont typeface="Wingdings" charset="2"/>
              <a:buChar char="ü"/>
            </a:pPr>
            <a:r>
              <a:rPr lang="en-US" sz="2588" dirty="0">
                <a:latin typeface="News Gothic MT"/>
                <a:cs typeface="News Gothic MT"/>
              </a:rPr>
              <a:t>schools, </a:t>
            </a:r>
          </a:p>
          <a:p>
            <a:pPr marL="457200">
              <a:buClr>
                <a:schemeClr val="accent1">
                  <a:lumMod val="60000"/>
                  <a:lumOff val="40000"/>
                </a:schemeClr>
              </a:buClr>
              <a:buFont typeface="Wingdings" charset="2"/>
              <a:buChar char="ü"/>
            </a:pPr>
            <a:r>
              <a:rPr lang="en-US" sz="2588" dirty="0">
                <a:latin typeface="News Gothic MT"/>
                <a:cs typeface="News Gothic MT"/>
              </a:rPr>
              <a:t>courts, </a:t>
            </a:r>
          </a:p>
          <a:p>
            <a:pPr marL="457200">
              <a:buClr>
                <a:schemeClr val="accent1">
                  <a:lumMod val="60000"/>
                  <a:lumOff val="40000"/>
                </a:schemeClr>
              </a:buClr>
              <a:buFont typeface="Wingdings" charset="2"/>
              <a:buChar char="ü"/>
            </a:pPr>
            <a:r>
              <a:rPr lang="en-US" sz="2588" dirty="0">
                <a:latin typeface="News Gothic MT"/>
                <a:cs typeface="News Gothic MT"/>
              </a:rPr>
              <a:t>public housing, </a:t>
            </a:r>
          </a:p>
          <a:p>
            <a:pPr marL="457200">
              <a:buClr>
                <a:schemeClr val="accent1">
                  <a:lumMod val="60000"/>
                  <a:lumOff val="40000"/>
                </a:schemeClr>
              </a:buClr>
              <a:buFont typeface="Wingdings" charset="2"/>
              <a:buChar char="ü"/>
            </a:pPr>
            <a:r>
              <a:rPr lang="en-US" sz="2588" dirty="0">
                <a:latin typeface="News Gothic MT"/>
                <a:cs typeface="News Gothic MT"/>
              </a:rPr>
              <a:t>public programs like EI </a:t>
            </a:r>
          </a:p>
          <a:p>
            <a:pPr marL="457200">
              <a:buClr>
                <a:schemeClr val="accent1">
                  <a:lumMod val="60000"/>
                  <a:lumOff val="40000"/>
                </a:schemeClr>
              </a:buClr>
              <a:buFont typeface="Wingdings" charset="2"/>
              <a:buChar char="ü"/>
            </a:pPr>
            <a:r>
              <a:rPr lang="en-US" sz="2588" dirty="0">
                <a:latin typeface="News Gothic MT"/>
                <a:cs typeface="News Gothic MT"/>
              </a:rPr>
              <a:t>and Head Start</a:t>
            </a:r>
          </a:p>
          <a:p>
            <a:pPr marL="3175" indent="0">
              <a:buClr>
                <a:schemeClr val="accent1">
                  <a:lumMod val="60000"/>
                  <a:lumOff val="40000"/>
                </a:schemeClr>
              </a:buClr>
              <a:buNone/>
            </a:pPr>
            <a:r>
              <a:rPr lang="en-US" sz="2800" b="1" dirty="0">
                <a:solidFill>
                  <a:schemeClr val="tx1"/>
                </a:solidFill>
                <a:latin typeface="News Gothic MT"/>
                <a:cs typeface="News Gothic MT"/>
              </a:rPr>
              <a:t>In most: </a:t>
            </a:r>
            <a:endParaRPr lang="en-US" sz="2588" b="1" dirty="0">
              <a:latin typeface="News Gothic MT"/>
              <a:cs typeface="News Gothic MT"/>
            </a:endParaRPr>
          </a:p>
          <a:p>
            <a:pPr marL="457200">
              <a:buClr>
                <a:schemeClr val="accent1">
                  <a:lumMod val="60000"/>
                  <a:lumOff val="40000"/>
                </a:schemeClr>
              </a:buClr>
              <a:buFont typeface="Wingdings" charset="2"/>
              <a:buChar char="ü"/>
            </a:pPr>
            <a:r>
              <a:rPr lang="en-US" sz="2588" dirty="0">
                <a:latin typeface="News Gothic MT"/>
                <a:cs typeface="News Gothic MT"/>
              </a:rPr>
              <a:t>hospitals, </a:t>
            </a:r>
          </a:p>
          <a:p>
            <a:pPr marL="457200">
              <a:buClr>
                <a:schemeClr val="accent1">
                  <a:lumMod val="60000"/>
                  <a:lumOff val="40000"/>
                </a:schemeClr>
              </a:buClr>
              <a:buFont typeface="Wingdings" charset="2"/>
              <a:buChar char="ü"/>
            </a:pPr>
            <a:r>
              <a:rPr lang="en-US" sz="2588" dirty="0">
                <a:latin typeface="News Gothic MT"/>
                <a:cs typeface="News Gothic MT"/>
              </a:rPr>
              <a:t>doctors’ offices </a:t>
            </a:r>
          </a:p>
          <a:p>
            <a:pPr>
              <a:buClr>
                <a:schemeClr val="accent1">
                  <a:lumMod val="60000"/>
                  <a:lumOff val="40000"/>
                </a:schemeClr>
              </a:buClr>
            </a:pPr>
            <a:endParaRPr lang="en-US" dirty="0"/>
          </a:p>
        </p:txBody>
      </p:sp>
      <p:sp>
        <p:nvSpPr>
          <p:cNvPr id="4" name="Title 3"/>
          <p:cNvSpPr>
            <a:spLocks noGrp="1"/>
          </p:cNvSpPr>
          <p:nvPr>
            <p:ph type="title"/>
          </p:nvPr>
        </p:nvSpPr>
        <p:spPr/>
        <p:txBody>
          <a:bodyPr>
            <a:noAutofit/>
          </a:bodyPr>
          <a:lstStyle/>
          <a:p>
            <a:r>
              <a:rPr lang="en-US" sz="4400" b="1" dirty="0">
                <a:solidFill>
                  <a:schemeClr val="tx1"/>
                </a:solidFill>
                <a:latin typeface="Cambria" panose="02040503050406030204" pitchFamily="18" charset="0"/>
              </a:rPr>
              <a:t>What are the Language Rights? </a:t>
            </a:r>
            <a:endParaRPr lang="en-US" sz="4600" dirty="0">
              <a:latin typeface="Cambria" panose="02040503050406030204" pitchFamily="18" charset="0"/>
              <a:cs typeface="Abadi MT Condensed Extra Bold"/>
            </a:endParaRPr>
          </a:p>
        </p:txBody>
      </p:sp>
      <p:sp>
        <p:nvSpPr>
          <p:cNvPr id="5" name="TextBox 4"/>
          <p:cNvSpPr txBox="1"/>
          <p:nvPr/>
        </p:nvSpPr>
        <p:spPr>
          <a:xfrm>
            <a:off x="4054042" y="2487947"/>
            <a:ext cx="4804208" cy="2046714"/>
          </a:xfrm>
          <a:prstGeom prst="rect">
            <a:avLst/>
          </a:prstGeom>
          <a:noFill/>
        </p:spPr>
        <p:txBody>
          <a:bodyPr wrap="square" rtlCol="0">
            <a:spAutoFit/>
          </a:bodyPr>
          <a:lstStyle/>
          <a:p>
            <a:pPr marL="349250" lvl="0" indent="-349250" defTabSz="914400">
              <a:spcBef>
                <a:spcPts val="2000"/>
              </a:spcBef>
              <a:buClr>
                <a:srgbClr val="2C7C9F">
                  <a:lumMod val="60000"/>
                  <a:lumOff val="40000"/>
                </a:srgbClr>
              </a:buClr>
              <a:buSzPct val="110000"/>
              <a:defRPr/>
            </a:pPr>
            <a:r>
              <a:rPr lang="en-US" sz="2400" b="1" dirty="0">
                <a:solidFill>
                  <a:srgbClr val="000000"/>
                </a:solidFill>
                <a:latin typeface="News Gothic MT"/>
              </a:rPr>
              <a:t>Staff of public programs must:</a:t>
            </a:r>
          </a:p>
          <a:p>
            <a:pPr marL="685800" lvl="1" indent="-336550" defTabSz="914400">
              <a:spcBef>
                <a:spcPts val="600"/>
              </a:spcBef>
              <a:buClr>
                <a:srgbClr val="2C7C9F">
                  <a:lumMod val="75000"/>
                </a:srgbClr>
              </a:buClr>
              <a:buSzPct val="110000"/>
              <a:buFont typeface="Wingdings" charset="2"/>
              <a:buChar char="ü"/>
              <a:defRPr/>
            </a:pPr>
            <a:r>
              <a:rPr lang="en-US" sz="2200" dirty="0">
                <a:solidFill>
                  <a:sysClr val="windowText" lastClr="000000">
                    <a:lumMod val="65000"/>
                    <a:lumOff val="35000"/>
                  </a:sysClr>
                </a:solidFill>
                <a:latin typeface="News Gothic MT"/>
              </a:rPr>
              <a:t>Talk in the person’s language</a:t>
            </a:r>
          </a:p>
          <a:p>
            <a:pPr marL="685800" lvl="1" indent="-336550" defTabSz="914400">
              <a:spcBef>
                <a:spcPts val="600"/>
              </a:spcBef>
              <a:buClr>
                <a:srgbClr val="2C7C9F">
                  <a:lumMod val="75000"/>
                </a:srgbClr>
              </a:buClr>
              <a:buSzPct val="110000"/>
              <a:buFont typeface="Wingdings" charset="2"/>
              <a:buChar char="ü"/>
              <a:defRPr/>
            </a:pPr>
            <a:r>
              <a:rPr lang="en-US" sz="2200" dirty="0">
                <a:solidFill>
                  <a:sysClr val="windowText" lastClr="000000">
                    <a:lumMod val="65000"/>
                    <a:lumOff val="35000"/>
                  </a:sysClr>
                </a:solidFill>
                <a:latin typeface="News Gothic MT"/>
              </a:rPr>
              <a:t>Help them as quickly as they can</a:t>
            </a:r>
          </a:p>
          <a:p>
            <a:pPr marL="685800" lvl="1" indent="-336550" defTabSz="914400">
              <a:spcBef>
                <a:spcPts val="600"/>
              </a:spcBef>
              <a:buClr>
                <a:srgbClr val="2C7C9F">
                  <a:lumMod val="75000"/>
                </a:srgbClr>
              </a:buClr>
              <a:buSzPct val="110000"/>
              <a:buFont typeface="Wingdings" charset="2"/>
              <a:buChar char="ü"/>
              <a:defRPr/>
            </a:pPr>
            <a:r>
              <a:rPr lang="en-US" sz="2200" dirty="0">
                <a:solidFill>
                  <a:sysClr val="windowText" lastClr="000000">
                    <a:lumMod val="65000"/>
                    <a:lumOff val="35000"/>
                  </a:sysClr>
                </a:solidFill>
                <a:latin typeface="News Gothic MT"/>
              </a:rPr>
              <a:t>Respect the client’s culture</a:t>
            </a:r>
            <a:endParaRPr lang="en-US" dirty="0">
              <a:solidFill>
                <a:srgbClr val="000000"/>
              </a:solidFill>
            </a:endParaRPr>
          </a:p>
        </p:txBody>
      </p:sp>
      <p:sp>
        <p:nvSpPr>
          <p:cNvPr id="6" name="TextBox 5"/>
          <p:cNvSpPr txBox="1"/>
          <p:nvPr/>
        </p:nvSpPr>
        <p:spPr>
          <a:xfrm>
            <a:off x="5633339" y="4839121"/>
            <a:ext cx="2963201" cy="1384995"/>
          </a:xfrm>
          <a:prstGeom prst="rect">
            <a:avLst/>
          </a:prstGeom>
          <a:noFill/>
        </p:spPr>
        <p:txBody>
          <a:bodyPr wrap="square" rtlCol="0">
            <a:spAutoFit/>
          </a:bodyPr>
          <a:lstStyle/>
          <a:p>
            <a:r>
              <a:rPr lang="en-US" sz="4200" dirty="0">
                <a:solidFill>
                  <a:schemeClr val="accent1">
                    <a:lumMod val="60000"/>
                    <a:lumOff val="40000"/>
                  </a:schemeClr>
                </a:solidFill>
                <a:latin typeface="Brush Script MT Italic"/>
                <a:cs typeface="Brush Script MT Italic"/>
              </a:rPr>
              <a:t>This is a right, not a gift!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solidFill>
                <a:latin typeface="Cambria" panose="02040503050406030204" pitchFamily="18" charset="0"/>
              </a:rPr>
              <a:t>A Qualified Interpreter</a:t>
            </a:r>
            <a:endParaRPr lang="en-US" sz="4000" dirty="0"/>
          </a:p>
        </p:txBody>
      </p:sp>
      <p:sp>
        <p:nvSpPr>
          <p:cNvPr id="3" name="Content Placeholder 2"/>
          <p:cNvSpPr>
            <a:spLocks noGrp="1"/>
          </p:cNvSpPr>
          <p:nvPr>
            <p:ph sz="quarter" idx="1"/>
          </p:nvPr>
        </p:nvSpPr>
        <p:spPr>
          <a:xfrm>
            <a:off x="73152" y="5946648"/>
            <a:ext cx="8842248" cy="606552"/>
          </a:xfrm>
        </p:spPr>
        <p:txBody>
          <a:bodyPr/>
          <a:lstStyle/>
          <a:p>
            <a:pPr marL="0" indent="0">
              <a:buNone/>
            </a:pPr>
            <a:r>
              <a:rPr lang="en-US" dirty="0">
                <a:hlinkClick r:id="rId3"/>
              </a:rPr>
              <a:t>https://youtu.be/ovwjLIfYuMw?t=1m4s</a:t>
            </a:r>
            <a:endParaRPr lang="en-US" dirty="0"/>
          </a:p>
        </p:txBody>
      </p:sp>
      <p:pic>
        <p:nvPicPr>
          <p:cNvPr id="4" name="Picture 3" descr="Screen Shot 2017-04-18 at 8.41.18 PM.png"/>
          <p:cNvPicPr>
            <a:picLocks noChangeAspect="1"/>
          </p:cNvPicPr>
          <p:nvPr/>
        </p:nvPicPr>
        <p:blipFill>
          <a:blip r:embed="rId4"/>
          <a:stretch>
            <a:fillRect/>
          </a:stretch>
        </p:blipFill>
        <p:spPr>
          <a:xfrm>
            <a:off x="533400" y="1447800"/>
            <a:ext cx="8077200" cy="4484529"/>
          </a:xfrm>
          <a:prstGeom prst="rect">
            <a:avLst/>
          </a:prstGeom>
        </p:spPr>
      </p:pic>
    </p:spTree>
    <p:extLst>
      <p:ext uri="{BB962C8B-B14F-4D97-AF65-F5344CB8AC3E}">
        <p14:creationId xmlns:p14="http://schemas.microsoft.com/office/powerpoint/2010/main" val="3171509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chemeClr val="tx1"/>
                </a:solidFill>
                <a:latin typeface="Cambria" panose="02040503050406030204" pitchFamily="18" charset="0"/>
                <a:cs typeface="Georgia"/>
              </a:rPr>
              <a:t>Who is an appropriate interpreter? </a:t>
            </a:r>
          </a:p>
        </p:txBody>
      </p:sp>
      <p:sp>
        <p:nvSpPr>
          <p:cNvPr id="3" name="Content Placeholder 2"/>
          <p:cNvSpPr>
            <a:spLocks noGrp="1"/>
          </p:cNvSpPr>
          <p:nvPr>
            <p:ph idx="1"/>
          </p:nvPr>
        </p:nvSpPr>
        <p:spPr>
          <a:xfrm>
            <a:off x="284164" y="1823374"/>
            <a:ext cx="3020946" cy="4302790"/>
          </a:xfrm>
        </p:spPr>
        <p:txBody>
          <a:bodyPr/>
          <a:lstStyle/>
          <a:p>
            <a:pPr>
              <a:buClr>
                <a:schemeClr val="accent5"/>
              </a:buClr>
              <a:buNone/>
            </a:pPr>
            <a:r>
              <a:rPr lang="en-US" b="1" dirty="0">
                <a:solidFill>
                  <a:schemeClr val="accent5">
                    <a:lumMod val="75000"/>
                  </a:schemeClr>
                </a:solidFill>
                <a:latin typeface="Cambria" panose="02040503050406030204" pitchFamily="18" charset="0"/>
              </a:rPr>
              <a:t>Appropriate:</a:t>
            </a:r>
            <a:r>
              <a:rPr lang="en-US" sz="1000" b="1" dirty="0">
                <a:solidFill>
                  <a:schemeClr val="accent5">
                    <a:lumMod val="75000"/>
                  </a:schemeClr>
                </a:solidFill>
                <a:latin typeface="Cambria" panose="02040503050406030204" pitchFamily="18" charset="0"/>
              </a:rPr>
              <a:t>		</a:t>
            </a:r>
          </a:p>
          <a:p>
            <a:pPr>
              <a:buClr>
                <a:srgbClr val="008000"/>
              </a:buClr>
              <a:buFont typeface="Wingdings" charset="2"/>
              <a:buChar char="ü"/>
            </a:pPr>
            <a:r>
              <a:rPr lang="en-US" b="1" dirty="0">
                <a:latin typeface="Cambria" panose="02040503050406030204" pitchFamily="18" charset="0"/>
              </a:rPr>
              <a:t>Professional</a:t>
            </a:r>
          </a:p>
          <a:p>
            <a:pPr>
              <a:buClr>
                <a:srgbClr val="008000"/>
              </a:buClr>
              <a:buFont typeface="Wingdings" charset="2"/>
              <a:buChar char="ü"/>
            </a:pPr>
            <a:r>
              <a:rPr lang="en-US" b="1" dirty="0">
                <a:latin typeface="Cambria" panose="02040503050406030204" pitchFamily="18" charset="0"/>
              </a:rPr>
              <a:t>Trained in subject</a:t>
            </a:r>
          </a:p>
          <a:p>
            <a:pPr>
              <a:buClr>
                <a:srgbClr val="008000"/>
              </a:buClr>
              <a:buFont typeface="Wingdings" charset="2"/>
              <a:buChar char="ü"/>
            </a:pPr>
            <a:r>
              <a:rPr lang="en-US" b="1" dirty="0">
                <a:latin typeface="Cambria" panose="02040503050406030204" pitchFamily="18" charset="0"/>
              </a:rPr>
              <a:t>Qualified</a:t>
            </a:r>
          </a:p>
          <a:p>
            <a:pPr>
              <a:buClr>
                <a:srgbClr val="008000"/>
              </a:buClr>
              <a:buFont typeface="Wingdings" charset="2"/>
              <a:buChar char="ü"/>
            </a:pPr>
            <a:r>
              <a:rPr lang="en-US" b="1" dirty="0">
                <a:latin typeface="Cambria" panose="02040503050406030204" pitchFamily="18" charset="0"/>
              </a:rPr>
              <a:t>Impartial</a:t>
            </a:r>
          </a:p>
          <a:p>
            <a:pPr>
              <a:buClr>
                <a:srgbClr val="008000"/>
              </a:buClr>
              <a:buFont typeface="Wingdings" charset="2"/>
              <a:buChar char="ü"/>
            </a:pPr>
            <a:endParaRPr lang="en-US" b="1" dirty="0"/>
          </a:p>
          <a:p>
            <a:pPr>
              <a:buClr>
                <a:schemeClr val="accent5"/>
              </a:buClr>
              <a:buFont typeface="Wingdings" charset="2"/>
              <a:buChar char="ü"/>
            </a:pPr>
            <a:endParaRPr lang="en-US" b="1" dirty="0"/>
          </a:p>
        </p:txBody>
      </p:sp>
      <p:grpSp>
        <p:nvGrpSpPr>
          <p:cNvPr id="13" name="Group 12"/>
          <p:cNvGrpSpPr/>
          <p:nvPr/>
        </p:nvGrpSpPr>
        <p:grpSpPr>
          <a:xfrm>
            <a:off x="4731781" y="1823374"/>
            <a:ext cx="4091343" cy="3203921"/>
            <a:chOff x="4731781" y="1823374"/>
            <a:chExt cx="4091343" cy="3203921"/>
          </a:xfrm>
        </p:grpSpPr>
        <p:sp>
          <p:nvSpPr>
            <p:cNvPr id="5" name="TextBox 4"/>
            <p:cNvSpPr txBox="1"/>
            <p:nvPr/>
          </p:nvSpPr>
          <p:spPr>
            <a:xfrm>
              <a:off x="4731781" y="1823374"/>
              <a:ext cx="3386516" cy="1200328"/>
            </a:xfrm>
            <a:prstGeom prst="rect">
              <a:avLst/>
            </a:prstGeom>
            <a:noFill/>
          </p:spPr>
          <p:txBody>
            <a:bodyPr wrap="square" rtlCol="0">
              <a:spAutoFit/>
            </a:bodyPr>
            <a:lstStyle/>
            <a:p>
              <a:pPr marL="457200" indent="-457200"/>
              <a:r>
                <a:rPr lang="en-US" sz="2400" b="1" dirty="0">
                  <a:solidFill>
                    <a:srgbClr val="FF0000"/>
                  </a:solidFill>
                  <a:latin typeface="Cambria" panose="02040503050406030204" pitchFamily="18" charset="0"/>
                </a:rPr>
                <a:t>NOT Appropriate:</a:t>
              </a:r>
            </a:p>
            <a:p>
              <a:endParaRPr lang="en-US" sz="2400" dirty="0">
                <a:solidFill>
                  <a:srgbClr val="FF2929"/>
                </a:solidFill>
                <a:latin typeface="Cambria" panose="02040503050406030204" pitchFamily="18" charset="0"/>
              </a:endParaRPr>
            </a:p>
            <a:p>
              <a:endParaRPr lang="en-US" sz="2400" dirty="0">
                <a:solidFill>
                  <a:srgbClr val="FF2929"/>
                </a:solidFill>
                <a:latin typeface="Cambria" panose="02040503050406030204" pitchFamily="18" charset="0"/>
              </a:endParaRPr>
            </a:p>
          </p:txBody>
        </p:sp>
        <p:grpSp>
          <p:nvGrpSpPr>
            <p:cNvPr id="4" name="Group 3"/>
            <p:cNvGrpSpPr/>
            <p:nvPr/>
          </p:nvGrpSpPr>
          <p:grpSpPr>
            <a:xfrm>
              <a:off x="4800600" y="2209800"/>
              <a:ext cx="4022524" cy="2817495"/>
              <a:chOff x="4800600" y="2209800"/>
              <a:chExt cx="4022524" cy="2817495"/>
            </a:xfrm>
          </p:grpSpPr>
          <p:pic>
            <p:nvPicPr>
              <p:cNvPr id="6" name="Picture 5" descr="red check.png"/>
              <p:cNvPicPr>
                <a:picLocks noChangeAspect="1"/>
              </p:cNvPicPr>
              <p:nvPr/>
            </p:nvPicPr>
            <p:blipFill>
              <a:blip r:embed="rId3"/>
              <a:stretch>
                <a:fillRect/>
              </a:stretch>
            </p:blipFill>
            <p:spPr>
              <a:xfrm>
                <a:off x="4800600" y="2286000"/>
                <a:ext cx="317314" cy="406589"/>
              </a:xfrm>
              <a:prstGeom prst="rect">
                <a:avLst/>
              </a:prstGeom>
            </p:spPr>
          </p:pic>
          <p:pic>
            <p:nvPicPr>
              <p:cNvPr id="7" name="Picture 6" descr="red check.png"/>
              <p:cNvPicPr>
                <a:picLocks noChangeAspect="1"/>
              </p:cNvPicPr>
              <p:nvPr/>
            </p:nvPicPr>
            <p:blipFill>
              <a:blip r:embed="rId3"/>
              <a:stretch>
                <a:fillRect/>
              </a:stretch>
            </p:blipFill>
            <p:spPr>
              <a:xfrm>
                <a:off x="4800600" y="2819400"/>
                <a:ext cx="317314" cy="406589"/>
              </a:xfrm>
              <a:prstGeom prst="rect">
                <a:avLst/>
              </a:prstGeom>
            </p:spPr>
          </p:pic>
          <p:pic>
            <p:nvPicPr>
              <p:cNvPr id="8" name="Picture 7" descr="red check.png"/>
              <p:cNvPicPr>
                <a:picLocks noChangeAspect="1"/>
              </p:cNvPicPr>
              <p:nvPr/>
            </p:nvPicPr>
            <p:blipFill>
              <a:blip r:embed="rId3"/>
              <a:stretch>
                <a:fillRect/>
              </a:stretch>
            </p:blipFill>
            <p:spPr>
              <a:xfrm>
                <a:off x="4800600" y="3810000"/>
                <a:ext cx="317314" cy="406589"/>
              </a:xfrm>
              <a:prstGeom prst="rect">
                <a:avLst/>
              </a:prstGeom>
            </p:spPr>
          </p:pic>
          <p:pic>
            <p:nvPicPr>
              <p:cNvPr id="9" name="Picture 8" descr="red check.png"/>
              <p:cNvPicPr>
                <a:picLocks noChangeAspect="1"/>
              </p:cNvPicPr>
              <p:nvPr/>
            </p:nvPicPr>
            <p:blipFill>
              <a:blip r:embed="rId3"/>
              <a:stretch>
                <a:fillRect/>
              </a:stretch>
            </p:blipFill>
            <p:spPr>
              <a:xfrm>
                <a:off x="4800600" y="4495800"/>
                <a:ext cx="317314" cy="406589"/>
              </a:xfrm>
              <a:prstGeom prst="rect">
                <a:avLst/>
              </a:prstGeom>
            </p:spPr>
          </p:pic>
          <p:sp>
            <p:nvSpPr>
              <p:cNvPr id="10" name="TextBox 9"/>
              <p:cNvSpPr txBox="1"/>
              <p:nvPr/>
            </p:nvSpPr>
            <p:spPr>
              <a:xfrm>
                <a:off x="5181600" y="2209800"/>
                <a:ext cx="3641524" cy="2817495"/>
              </a:xfrm>
              <a:prstGeom prst="rect">
                <a:avLst/>
              </a:prstGeom>
              <a:noFill/>
            </p:spPr>
            <p:txBody>
              <a:bodyPr wrap="square" rtlCol="0" anchor="t">
                <a:noAutofit/>
              </a:bodyPr>
              <a:lstStyle/>
              <a:p>
                <a:r>
                  <a:rPr lang="en-US" sz="2400" b="1" dirty="0">
                    <a:latin typeface="Cambria" panose="02040503050406030204" pitchFamily="18" charset="0"/>
                  </a:rPr>
                  <a:t>Minor children</a:t>
                </a:r>
                <a:endParaRPr lang="en-US" sz="1000" b="1" dirty="0">
                  <a:latin typeface="Cambria" panose="02040503050406030204" pitchFamily="18" charset="0"/>
                </a:endParaRPr>
              </a:p>
              <a:p>
                <a:endParaRPr lang="en-US" sz="1000" b="1" dirty="0">
                  <a:latin typeface="Cambria" panose="02040503050406030204" pitchFamily="18" charset="0"/>
                </a:endParaRPr>
              </a:p>
              <a:p>
                <a:r>
                  <a:rPr lang="en-US" sz="2400" b="1" dirty="0">
                    <a:latin typeface="Cambria" panose="02040503050406030204" pitchFamily="18" charset="0"/>
                  </a:rPr>
                  <a:t>Doesn’t know subject or terms</a:t>
                </a:r>
                <a:endParaRPr lang="en-US" sz="1000" b="1" dirty="0">
                  <a:latin typeface="Cambria" panose="02040503050406030204" pitchFamily="18" charset="0"/>
                </a:endParaRPr>
              </a:p>
              <a:p>
                <a:endParaRPr lang="en-US" sz="1000" b="1" dirty="0">
                  <a:latin typeface="Cambria" panose="02040503050406030204" pitchFamily="18" charset="0"/>
                </a:endParaRPr>
              </a:p>
              <a:p>
                <a:r>
                  <a:rPr lang="en-US" sz="2400" b="1" dirty="0">
                    <a:latin typeface="Cambria" panose="02040503050406030204" pitchFamily="18" charset="0"/>
                  </a:rPr>
                  <a:t>Unqualified to translate</a:t>
                </a:r>
                <a:endParaRPr lang="en-US" sz="1000" b="1" dirty="0">
                  <a:latin typeface="Cambria" panose="02040503050406030204" pitchFamily="18" charset="0"/>
                </a:endParaRPr>
              </a:p>
              <a:p>
                <a:endParaRPr lang="en-US" sz="1000" b="1" dirty="0">
                  <a:latin typeface="Cambria" panose="02040503050406030204" pitchFamily="18" charset="0"/>
                </a:endParaRPr>
              </a:p>
              <a:p>
                <a:r>
                  <a:rPr lang="en-US" sz="2400" b="1" dirty="0">
                    <a:latin typeface="Cambria" panose="02040503050406030204" pitchFamily="18" charset="0"/>
                  </a:rPr>
                  <a:t>Partial</a:t>
                </a:r>
              </a:p>
              <a:p>
                <a:endParaRPr lang="en-US" dirty="0"/>
              </a:p>
            </p:txBody>
          </p:sp>
        </p:grpSp>
      </p:grpSp>
      <p:pic>
        <p:nvPicPr>
          <p:cNvPr id="11" name="Picture 10" descr="child.jpg"/>
          <p:cNvPicPr>
            <a:picLocks noChangeAspect="1"/>
          </p:cNvPicPr>
          <p:nvPr/>
        </p:nvPicPr>
        <p:blipFill>
          <a:blip r:embed="rId4"/>
          <a:stretch>
            <a:fillRect/>
          </a:stretch>
        </p:blipFill>
        <p:spPr>
          <a:xfrm>
            <a:off x="5769709" y="5029201"/>
            <a:ext cx="2291128" cy="1302704"/>
          </a:xfrm>
          <a:prstGeom prst="rect">
            <a:avLst/>
          </a:prstGeom>
        </p:spPr>
      </p:pic>
      <p:pic>
        <p:nvPicPr>
          <p:cNvPr id="12" name="Picture 11" descr="adult.jpg"/>
          <p:cNvPicPr>
            <a:picLocks noChangeAspect="1"/>
          </p:cNvPicPr>
          <p:nvPr/>
        </p:nvPicPr>
        <p:blipFill>
          <a:blip r:embed="rId5"/>
          <a:stretch>
            <a:fillRect/>
          </a:stretch>
        </p:blipFill>
        <p:spPr>
          <a:xfrm>
            <a:off x="885777" y="4955316"/>
            <a:ext cx="2074644" cy="13765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chemeClr val="tx1"/>
                </a:solidFill>
                <a:latin typeface="Cambria" panose="02040503050406030204" pitchFamily="18" charset="0"/>
                <a:cs typeface="Georgia"/>
              </a:rPr>
              <a:t>What are Vital Documents?</a:t>
            </a:r>
          </a:p>
        </p:txBody>
      </p:sp>
      <p:sp>
        <p:nvSpPr>
          <p:cNvPr id="3" name="Content Placeholder 2"/>
          <p:cNvSpPr>
            <a:spLocks noGrp="1"/>
          </p:cNvSpPr>
          <p:nvPr>
            <p:ph idx="1"/>
          </p:nvPr>
        </p:nvSpPr>
        <p:spPr>
          <a:xfrm>
            <a:off x="304800" y="1524000"/>
            <a:ext cx="8574087" cy="4770075"/>
          </a:xfrm>
        </p:spPr>
        <p:txBody>
          <a:bodyPr>
            <a:normAutofit fontScale="85000" lnSpcReduction="20000"/>
          </a:bodyPr>
          <a:lstStyle/>
          <a:p>
            <a:r>
              <a:rPr lang="en-US" dirty="0">
                <a:latin typeface="Cambria" panose="02040503050406030204" pitchFamily="18" charset="0"/>
              </a:rPr>
              <a:t>Depending on the frequency of the language, important written information that </a:t>
            </a:r>
            <a:r>
              <a:rPr lang="en-US" b="1" u="sng" dirty="0">
                <a:latin typeface="Cambria" panose="02040503050406030204" pitchFamily="18" charset="0"/>
              </a:rPr>
              <a:t>must</a:t>
            </a:r>
            <a:r>
              <a:rPr lang="en-US" dirty="0">
                <a:latin typeface="Cambria" panose="02040503050406030204" pitchFamily="18" charset="0"/>
              </a:rPr>
              <a:t> be translated!</a:t>
            </a:r>
          </a:p>
          <a:p>
            <a:pPr>
              <a:buNone/>
            </a:pPr>
            <a:endParaRPr lang="en-US" sz="1081" dirty="0">
              <a:latin typeface="Cambria" panose="02040503050406030204" pitchFamily="18" charset="0"/>
            </a:endParaRPr>
          </a:p>
          <a:p>
            <a:r>
              <a:rPr lang="en-US" dirty="0">
                <a:latin typeface="Cambria" panose="02040503050406030204" pitchFamily="18" charset="0"/>
              </a:rPr>
              <a:t>These include:</a:t>
            </a:r>
          </a:p>
          <a:p>
            <a:pPr lvl="1"/>
            <a:r>
              <a:rPr lang="en-US" dirty="0">
                <a:latin typeface="Cambria" panose="02040503050406030204" pitchFamily="18" charset="0"/>
              </a:rPr>
              <a:t>Applications to participate</a:t>
            </a:r>
          </a:p>
          <a:p>
            <a:pPr lvl="1"/>
            <a:r>
              <a:rPr lang="en-US" dirty="0">
                <a:latin typeface="Cambria" panose="02040503050406030204" pitchFamily="18" charset="0"/>
              </a:rPr>
              <a:t>Complaint and intake forms</a:t>
            </a:r>
          </a:p>
          <a:p>
            <a:pPr lvl="1"/>
            <a:r>
              <a:rPr lang="en-US" dirty="0">
                <a:latin typeface="Cambria" panose="02040503050406030204" pitchFamily="18" charset="0"/>
              </a:rPr>
              <a:t>Notices of rights or program administration</a:t>
            </a:r>
          </a:p>
          <a:p>
            <a:pPr lvl="1"/>
            <a:r>
              <a:rPr lang="en-US" dirty="0">
                <a:latin typeface="Cambria" panose="02040503050406030204" pitchFamily="18" charset="0"/>
              </a:rPr>
              <a:t>Written notices of rights</a:t>
            </a:r>
          </a:p>
          <a:p>
            <a:pPr lvl="1"/>
            <a:r>
              <a:rPr lang="en-US" dirty="0">
                <a:latin typeface="Cambria" panose="02040503050406030204" pitchFamily="18" charset="0"/>
              </a:rPr>
              <a:t>Appeal letters</a:t>
            </a:r>
          </a:p>
          <a:p>
            <a:pPr lvl="1"/>
            <a:r>
              <a:rPr lang="en-US" dirty="0">
                <a:latin typeface="Cambria" panose="02040503050406030204" pitchFamily="18" charset="0"/>
              </a:rPr>
              <a:t>Assessments used to determine eligibility or services</a:t>
            </a:r>
          </a:p>
          <a:p>
            <a:pPr lvl="1"/>
            <a:r>
              <a:rPr lang="en-US" dirty="0">
                <a:latin typeface="Cambria" panose="02040503050406030204" pitchFamily="18" charset="0"/>
              </a:rPr>
              <a:t>School documents</a:t>
            </a:r>
          </a:p>
          <a:p>
            <a:pPr lvl="1"/>
            <a:r>
              <a:rPr lang="en-US" dirty="0">
                <a:latin typeface="Cambria" panose="02040503050406030204" pitchFamily="18" charset="0"/>
              </a:rPr>
              <a:t>Standard forms that are considered “vital” to a program</a:t>
            </a:r>
          </a:p>
          <a:p>
            <a:pPr lvl="1"/>
            <a:r>
              <a:rPr lang="en-US" dirty="0">
                <a:latin typeface="Cambria" panose="02040503050406030204" pitchFamily="18" charset="0"/>
              </a:rPr>
              <a:t>Content on website</a:t>
            </a:r>
          </a:p>
          <a:p>
            <a:pPr lvl="1" algn="ctr">
              <a:buNone/>
            </a:pPr>
            <a:endParaRPr lang="en-US" dirty="0">
              <a:solidFill>
                <a:srgbClr val="FF2929"/>
              </a:solidFill>
              <a:latin typeface="Cambria" panose="02040503050406030204" pitchFamily="18" charset="0"/>
            </a:endParaRPr>
          </a:p>
          <a:p>
            <a:pPr lvl="1" algn="ctr">
              <a:buNone/>
            </a:pPr>
            <a:r>
              <a:rPr lang="en-US" b="1" dirty="0">
                <a:solidFill>
                  <a:srgbClr val="FF2929"/>
                </a:solidFill>
                <a:latin typeface="Cambria" panose="02040503050406030204" pitchFamily="18" charset="0"/>
              </a:rPr>
              <a:t>It if is a “vital” notice, it usually must be provided in a native language. If the person self-identifies as LEP, </a:t>
            </a:r>
            <a:r>
              <a:rPr lang="en-US" b="1" i="1" dirty="0">
                <a:solidFill>
                  <a:srgbClr val="FF2929"/>
                </a:solidFill>
                <a:latin typeface="Cambria" panose="02040503050406030204" pitchFamily="18" charset="0"/>
              </a:rPr>
              <a:t>offer it!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362200"/>
            <a:ext cx="2133600" cy="1600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1000"/>
                                  </p:stCondLst>
                                  <p:childTnLst>
                                    <p:anim calcmode="lin" valueType="num">
                                      <p:cBhvr additive="base">
                                        <p:cTn id="6" dur="750"/>
                                        <p:tgtEl>
                                          <p:spTgt spid="4"/>
                                        </p:tgtEl>
                                        <p:attrNameLst>
                                          <p:attrName>ppt_x</p:attrName>
                                        </p:attrNameLst>
                                      </p:cBhvr>
                                      <p:tavLst>
                                        <p:tav tm="0">
                                          <p:val>
                                            <p:strVal val="ppt_x"/>
                                          </p:val>
                                        </p:tav>
                                        <p:tav tm="100000">
                                          <p:val>
                                            <p:strVal val="ppt_x"/>
                                          </p:val>
                                        </p:tav>
                                      </p:tavLst>
                                    </p:anim>
                                    <p:anim calcmode="lin" valueType="num">
                                      <p:cBhvr additive="base">
                                        <p:cTn id="7" dur="750"/>
                                        <p:tgtEl>
                                          <p:spTgt spid="4"/>
                                        </p:tgtEl>
                                        <p:attrNameLst>
                                          <p:attrName>ppt_y</p:attrName>
                                        </p:attrNameLst>
                                      </p:cBhvr>
                                      <p:tavLst>
                                        <p:tav tm="0">
                                          <p:val>
                                            <p:strVal val="ppt_y"/>
                                          </p:val>
                                        </p:tav>
                                        <p:tav tm="100000">
                                          <p:val>
                                            <p:strVal val="1+ppt_h/2"/>
                                          </p:val>
                                        </p:tav>
                                      </p:tavLst>
                                    </p:anim>
                                    <p:set>
                                      <p:cBhvr>
                                        <p:cTn id="8"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tx1"/>
                </a:solidFill>
                <a:latin typeface="Cambria" panose="02040503050406030204" pitchFamily="18" charset="0"/>
                <a:cs typeface="Georgia"/>
              </a:rPr>
              <a:t>Google Doc is Not Appropriate. Ever.</a:t>
            </a:r>
            <a:endParaRPr lang="en-US" dirty="0"/>
          </a:p>
        </p:txBody>
      </p:sp>
      <p:sp>
        <p:nvSpPr>
          <p:cNvPr id="3" name="Content Placeholder 2"/>
          <p:cNvSpPr>
            <a:spLocks noGrp="1"/>
          </p:cNvSpPr>
          <p:nvPr>
            <p:ph sz="quarter" idx="1"/>
          </p:nvPr>
        </p:nvSpPr>
        <p:spPr>
          <a:xfrm>
            <a:off x="457200" y="5867400"/>
            <a:ext cx="8500872" cy="682752"/>
          </a:xfrm>
        </p:spPr>
        <p:txBody>
          <a:bodyPr/>
          <a:lstStyle/>
          <a:p>
            <a:pPr>
              <a:buNone/>
            </a:pPr>
            <a:r>
              <a:rPr lang="en-US" dirty="0">
                <a:hlinkClick r:id="rId3"/>
              </a:rPr>
              <a:t>https://youtu.be/4GC83w0z0ec</a:t>
            </a:r>
            <a:endParaRPr lang="en-US" dirty="0"/>
          </a:p>
        </p:txBody>
      </p:sp>
      <p:pic>
        <p:nvPicPr>
          <p:cNvPr id="4" name="Picture 3" descr="Screen Shot 2017-04-18 at 8.59.31 PM.png"/>
          <p:cNvPicPr>
            <a:picLocks noChangeAspect="1"/>
          </p:cNvPicPr>
          <p:nvPr/>
        </p:nvPicPr>
        <p:blipFill>
          <a:blip r:embed="rId4"/>
          <a:stretch>
            <a:fillRect/>
          </a:stretch>
        </p:blipFill>
        <p:spPr>
          <a:xfrm>
            <a:off x="1066800" y="1447800"/>
            <a:ext cx="7391400" cy="4486169"/>
          </a:xfrm>
          <a:prstGeom prst="rect">
            <a:avLst/>
          </a:prstGeom>
        </p:spPr>
      </p:pic>
    </p:spTree>
    <p:extLst>
      <p:ext uri="{BB962C8B-B14F-4D97-AF65-F5344CB8AC3E}">
        <p14:creationId xmlns:p14="http://schemas.microsoft.com/office/powerpoint/2010/main" val="680081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839200" cy="685800"/>
          </a:xfrm>
        </p:spPr>
        <p:txBody>
          <a:bodyPr>
            <a:noAutofit/>
          </a:bodyPr>
          <a:lstStyle/>
          <a:p>
            <a:r>
              <a:rPr lang="en-US" sz="4000" b="1" dirty="0">
                <a:solidFill>
                  <a:schemeClr val="tx1"/>
                </a:solidFill>
                <a:latin typeface="Cambria" panose="02040503050406030204" pitchFamily="18" charset="0"/>
              </a:rPr>
              <a:t>What Does This All Mean?</a:t>
            </a:r>
            <a:endParaRPr lang="en-US" sz="4200" b="1" dirty="0">
              <a:solidFill>
                <a:schemeClr val="tx1"/>
              </a:solidFill>
              <a:latin typeface="Cambria" panose="02040503050406030204" pitchFamily="18" charset="0"/>
            </a:endParaRPr>
          </a:p>
        </p:txBody>
      </p:sp>
      <p:sp>
        <p:nvSpPr>
          <p:cNvPr id="3" name="Content Placeholder 2"/>
          <p:cNvSpPr>
            <a:spLocks noGrp="1"/>
          </p:cNvSpPr>
          <p:nvPr>
            <p:ph idx="1"/>
          </p:nvPr>
        </p:nvSpPr>
        <p:spPr>
          <a:xfrm>
            <a:off x="228600" y="1447800"/>
            <a:ext cx="8535217" cy="5043682"/>
          </a:xfrm>
        </p:spPr>
        <p:txBody>
          <a:bodyPr>
            <a:normAutofit fontScale="85000" lnSpcReduction="10000"/>
          </a:bodyPr>
          <a:lstStyle/>
          <a:p>
            <a:pPr marL="0" indent="0">
              <a:buNone/>
            </a:pPr>
            <a:r>
              <a:rPr lang="en-US" dirty="0">
                <a:latin typeface="Cambria" panose="02040503050406030204" pitchFamily="18" charset="0"/>
              </a:rPr>
              <a:t>An Individual with a limited ability to read, write, speak, and understand English has the right to:</a:t>
            </a:r>
          </a:p>
          <a:p>
            <a:pPr>
              <a:buNone/>
            </a:pPr>
            <a:endParaRPr lang="en-US" dirty="0">
              <a:latin typeface="Cambria" panose="02040503050406030204" pitchFamily="18" charset="0"/>
            </a:endParaRPr>
          </a:p>
          <a:p>
            <a:r>
              <a:rPr lang="en-US" dirty="0">
                <a:latin typeface="Cambria" panose="02040503050406030204" pitchFamily="18" charset="0"/>
              </a:rPr>
              <a:t>Use </a:t>
            </a:r>
            <a:r>
              <a:rPr lang="en-US" b="1" dirty="0">
                <a:latin typeface="Cambria" panose="02040503050406030204" pitchFamily="18" charset="0"/>
              </a:rPr>
              <a:t>public</a:t>
            </a:r>
            <a:r>
              <a:rPr lang="en-US" dirty="0">
                <a:latin typeface="Cambria" panose="02040503050406030204" pitchFamily="18" charset="0"/>
              </a:rPr>
              <a:t> programs and </a:t>
            </a:r>
            <a:r>
              <a:rPr lang="en-US" b="1" dirty="0">
                <a:latin typeface="Cambria" panose="02040503050406030204" pitchFamily="18" charset="0"/>
              </a:rPr>
              <a:t>communicate in the preferred language</a:t>
            </a:r>
            <a:r>
              <a:rPr lang="en-US" dirty="0">
                <a:latin typeface="Cambria" panose="02040503050406030204" pitchFamily="18" charset="0"/>
              </a:rPr>
              <a:t>.</a:t>
            </a:r>
          </a:p>
          <a:p>
            <a:endParaRPr lang="en-US" dirty="0">
              <a:latin typeface="Cambria" panose="02040503050406030204" pitchFamily="18" charset="0"/>
            </a:endParaRPr>
          </a:p>
          <a:p>
            <a:r>
              <a:rPr lang="en-US" dirty="0">
                <a:latin typeface="Cambria" panose="02040503050406030204" pitchFamily="18" charset="0"/>
              </a:rPr>
              <a:t>Set a </a:t>
            </a:r>
            <a:r>
              <a:rPr lang="en-US" b="1" dirty="0">
                <a:latin typeface="Cambria" panose="02040503050406030204" pitchFamily="18" charset="0"/>
              </a:rPr>
              <a:t>language preference </a:t>
            </a:r>
            <a:r>
              <a:rPr lang="en-US" dirty="0">
                <a:latin typeface="Cambria" panose="02040503050406030204" pitchFamily="18" charset="0"/>
              </a:rPr>
              <a:t>to receive vital written materials.</a:t>
            </a:r>
          </a:p>
          <a:p>
            <a:pPr marL="0" indent="0">
              <a:buNone/>
            </a:pPr>
            <a:endParaRPr lang="en-US" dirty="0">
              <a:latin typeface="Cambria" panose="02040503050406030204" pitchFamily="18" charset="0"/>
            </a:endParaRPr>
          </a:p>
          <a:p>
            <a:r>
              <a:rPr lang="en-US" b="1" dirty="0">
                <a:latin typeface="Cambria" panose="02040503050406030204" pitchFamily="18" charset="0"/>
              </a:rPr>
              <a:t>Right to an interpreter </a:t>
            </a:r>
            <a:r>
              <a:rPr lang="en-US" dirty="0">
                <a:latin typeface="Cambria" panose="02040503050406030204" pitchFamily="18" charset="0"/>
              </a:rPr>
              <a:t>that is free, qualified, trained in subject, impartial, and ensures person understands what everyone says.</a:t>
            </a:r>
          </a:p>
          <a:p>
            <a:pPr marL="0" indent="0">
              <a:buNone/>
            </a:pPr>
            <a:endParaRPr lang="en-US" dirty="0">
              <a:latin typeface="Cambria" panose="02040503050406030204" pitchFamily="18" charset="0"/>
            </a:endParaRPr>
          </a:p>
          <a:p>
            <a:pPr>
              <a:spcAft>
                <a:spcPts val="1200"/>
              </a:spcAft>
              <a:buNone/>
            </a:pPr>
            <a:r>
              <a:rPr lang="en-US" sz="2000" dirty="0">
                <a:latin typeface="Cambria" panose="02040503050406030204" pitchFamily="18" charset="0"/>
              </a:rPr>
              <a:t>	</a:t>
            </a:r>
            <a:r>
              <a:rPr lang="en-US" sz="2000" b="1" dirty="0">
                <a:latin typeface="Cambria" panose="02040503050406030204" pitchFamily="18" charset="0"/>
              </a:rPr>
              <a:t>Even if the person has some command or knowledge of the language, if they understand their own language better, they can ask for services!</a:t>
            </a:r>
          </a:p>
          <a:p>
            <a:endParaRPr lang="en-US" dirty="0"/>
          </a:p>
        </p:txBody>
      </p:sp>
    </p:spTree>
    <p:extLst>
      <p:ext uri="{BB962C8B-B14F-4D97-AF65-F5344CB8AC3E}">
        <p14:creationId xmlns:p14="http://schemas.microsoft.com/office/powerpoint/2010/main" val="1131587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000" b="1" dirty="0">
                <a:solidFill>
                  <a:schemeClr val="tx1"/>
                </a:solidFill>
                <a:latin typeface="Cambria"/>
                <a:cs typeface="Cambria"/>
              </a:rPr>
              <a:t>Immigration</a:t>
            </a:r>
          </a:p>
        </p:txBody>
      </p:sp>
      <p:pic>
        <p:nvPicPr>
          <p:cNvPr id="4" name="Content Placeholder 3" descr="immigration.jpg"/>
          <p:cNvPicPr>
            <a:picLocks noGrp="1" noChangeAspect="1"/>
          </p:cNvPicPr>
          <p:nvPr>
            <p:ph sz="quarter" idx="1"/>
          </p:nvPr>
        </p:nvPicPr>
        <p:blipFill>
          <a:blip r:embed="rId2"/>
          <a:srcRect l="-18931" r="-18931"/>
          <a:stretch>
            <a:fillRect/>
          </a:stretch>
        </p:blipFill>
        <p:spPr>
          <a:xfrm>
            <a:off x="-152400" y="1371600"/>
            <a:ext cx="8991600" cy="4834194"/>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solidFill>
                  <a:schemeClr val="tx1"/>
                </a:solidFill>
                <a:latin typeface="Cambria" panose="02040503050406030204" pitchFamily="18" charset="0"/>
              </a:rPr>
              <a:t>Immigrant Children Must be Educated</a:t>
            </a:r>
            <a:endParaRPr lang="en-US" sz="3600" dirty="0"/>
          </a:p>
        </p:txBody>
      </p:sp>
      <p:sp>
        <p:nvSpPr>
          <p:cNvPr id="3" name="Content Placeholder 2"/>
          <p:cNvSpPr>
            <a:spLocks noGrp="1"/>
          </p:cNvSpPr>
          <p:nvPr>
            <p:ph sz="quarter" idx="1"/>
          </p:nvPr>
        </p:nvSpPr>
        <p:spPr>
          <a:xfrm>
            <a:off x="301752" y="1527048"/>
            <a:ext cx="8613648" cy="1901952"/>
          </a:xfrm>
        </p:spPr>
        <p:txBody>
          <a:bodyPr/>
          <a:lstStyle/>
          <a:p>
            <a:pPr marL="0" indent="0">
              <a:buNone/>
            </a:pPr>
            <a:r>
              <a:rPr lang="en-US" i="1" dirty="0"/>
              <a:t>Plyer v. Doe</a:t>
            </a:r>
            <a:r>
              <a:rPr lang="en-US" dirty="0"/>
              <a:t>- A State may not deny access to a basic public education to any child residing in the state, whether present in the U.S. legally or otherwise. </a:t>
            </a:r>
          </a:p>
          <a:p>
            <a:pPr marL="0" indent="0" algn="ctr">
              <a:buNone/>
            </a:pPr>
            <a:endParaRPr lang="en-US" dirty="0"/>
          </a:p>
        </p:txBody>
      </p:sp>
      <p:pic>
        <p:nvPicPr>
          <p:cNvPr id="4" name="Picture 3" descr="plyer.jpg"/>
          <p:cNvPicPr>
            <a:picLocks noChangeAspect="1"/>
          </p:cNvPicPr>
          <p:nvPr/>
        </p:nvPicPr>
        <p:blipFill>
          <a:blip r:embed="rId2"/>
          <a:stretch>
            <a:fillRect/>
          </a:stretch>
        </p:blipFill>
        <p:spPr>
          <a:xfrm>
            <a:off x="2667000" y="3031592"/>
            <a:ext cx="3177386" cy="2471301"/>
          </a:xfrm>
          <a:prstGeom prst="rect">
            <a:avLst/>
          </a:prstGeom>
        </p:spPr>
      </p:pic>
      <p:sp>
        <p:nvSpPr>
          <p:cNvPr id="5" name="Rectangle 4"/>
          <p:cNvSpPr/>
          <p:nvPr/>
        </p:nvSpPr>
        <p:spPr>
          <a:xfrm>
            <a:off x="685800" y="5657671"/>
            <a:ext cx="8001000" cy="646331"/>
          </a:xfrm>
          <a:prstGeom prst="rect">
            <a:avLst/>
          </a:prstGeom>
        </p:spPr>
        <p:txBody>
          <a:bodyPr wrap="square">
            <a:spAutoFit/>
          </a:bodyPr>
          <a:lstStyle/>
          <a:p>
            <a:r>
              <a:rPr lang="en-US" dirty="0"/>
              <a:t>“By denying these children a basic education, we deny them the ability to live within the structure of our civic institutions…”</a:t>
            </a:r>
          </a:p>
        </p:txBody>
      </p:sp>
    </p:spTree>
    <p:extLst>
      <p:ext uri="{BB962C8B-B14F-4D97-AF65-F5344CB8AC3E}">
        <p14:creationId xmlns:p14="http://schemas.microsoft.com/office/powerpoint/2010/main" val="2164423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58952"/>
          </a:xfrm>
        </p:spPr>
        <p:txBody>
          <a:bodyPr>
            <a:normAutofit fontScale="90000"/>
          </a:bodyPr>
          <a:lstStyle/>
          <a:p>
            <a:r>
              <a:rPr lang="en-US" sz="5000" b="1" dirty="0">
                <a:solidFill>
                  <a:srgbClr val="000000"/>
                </a:solidFill>
                <a:latin typeface="Cambria"/>
                <a:cs typeface="Cambria"/>
              </a:rPr>
              <a:t>But the Child Must be a Resident</a:t>
            </a:r>
            <a:br>
              <a:rPr lang="en-US" sz="4000" b="1" dirty="0"/>
            </a:br>
            <a:endParaRPr lang="en-US" sz="4000" b="1" dirty="0">
              <a:solidFill>
                <a:srgbClr val="000000"/>
              </a:solidFill>
              <a:latin typeface="Cambria"/>
              <a:cs typeface="Cambria"/>
            </a:endParaRPr>
          </a:p>
        </p:txBody>
      </p:sp>
      <p:sp>
        <p:nvSpPr>
          <p:cNvPr id="3" name="Content Placeholder 2"/>
          <p:cNvSpPr>
            <a:spLocks noGrp="1"/>
          </p:cNvSpPr>
          <p:nvPr>
            <p:ph sz="quarter" idx="1"/>
          </p:nvPr>
        </p:nvSpPr>
        <p:spPr>
          <a:xfrm>
            <a:off x="301752" y="1527048"/>
            <a:ext cx="8503920" cy="1467478"/>
          </a:xfrm>
        </p:spPr>
        <p:txBody>
          <a:bodyPr>
            <a:normAutofit/>
          </a:bodyPr>
          <a:lstStyle/>
          <a:p>
            <a:pPr>
              <a:buNone/>
            </a:pPr>
            <a:r>
              <a:rPr lang="en-US" sz="2800" b="1" i="1" dirty="0">
                <a:solidFill>
                  <a:srgbClr val="000000"/>
                </a:solidFill>
                <a:latin typeface="Cambria"/>
                <a:cs typeface="Cambria"/>
              </a:rPr>
              <a:t>Martinez v. Bynum- </a:t>
            </a:r>
            <a:r>
              <a:rPr lang="en-US" sz="2800" dirty="0"/>
              <a:t>As long as the child is not living in the district for the sole purpose of attending school, s/he satisfies the statutory test.</a:t>
            </a:r>
            <a:endParaRPr lang="en-US" sz="2800" b="1" dirty="0">
              <a:solidFill>
                <a:srgbClr val="000000"/>
              </a:solidFill>
              <a:latin typeface="Cambria"/>
              <a:cs typeface="Cambria"/>
            </a:endParaRPr>
          </a:p>
          <a:p>
            <a:pPr>
              <a:buNone/>
            </a:pPr>
            <a:endParaRPr lang="en-US" b="1" dirty="0"/>
          </a:p>
        </p:txBody>
      </p:sp>
      <p:pic>
        <p:nvPicPr>
          <p:cNvPr id="4" name="Picture 3" descr="immigrant children.jpg"/>
          <p:cNvPicPr>
            <a:picLocks noChangeAspect="1"/>
          </p:cNvPicPr>
          <p:nvPr/>
        </p:nvPicPr>
        <p:blipFill>
          <a:blip r:embed="rId3"/>
          <a:stretch>
            <a:fillRect/>
          </a:stretch>
        </p:blipFill>
        <p:spPr>
          <a:xfrm>
            <a:off x="4762476" y="3494837"/>
            <a:ext cx="4043196" cy="2604211"/>
          </a:xfrm>
          <a:prstGeom prst="rect">
            <a:avLst/>
          </a:prstGeom>
        </p:spPr>
      </p:pic>
      <p:sp>
        <p:nvSpPr>
          <p:cNvPr id="5" name="TextBox 4"/>
          <p:cNvSpPr txBox="1"/>
          <p:nvPr/>
        </p:nvSpPr>
        <p:spPr>
          <a:xfrm>
            <a:off x="301753" y="3302000"/>
            <a:ext cx="4029616" cy="3077765"/>
          </a:xfrm>
          <a:prstGeom prst="rect">
            <a:avLst/>
          </a:prstGeom>
          <a:noFill/>
        </p:spPr>
        <p:txBody>
          <a:bodyPr wrap="square" rtlCol="0">
            <a:spAutoFit/>
          </a:bodyPr>
          <a:lstStyle/>
          <a:p>
            <a:r>
              <a:rPr lang="en-US" sz="2200" dirty="0">
                <a:latin typeface="Cambria"/>
                <a:cs typeface="Cambria"/>
              </a:rPr>
              <a:t>“A bona fide residence requirement, </a:t>
            </a:r>
            <a:r>
              <a:rPr lang="en-US" sz="2200" b="1" i="1" dirty="0">
                <a:latin typeface="Cambria"/>
                <a:cs typeface="Cambria"/>
              </a:rPr>
              <a:t>appropriately defined and uniformly applied</a:t>
            </a:r>
            <a:r>
              <a:rPr lang="en-US" sz="2200" dirty="0">
                <a:latin typeface="Cambria"/>
                <a:cs typeface="Cambria"/>
              </a:rPr>
              <a:t>, furthers the substantial state interest in assuring that services provided for the State's residents are enjoyed only by residents.”</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a:solidFill>
                  <a:srgbClr val="000000"/>
                </a:solidFill>
                <a:latin typeface="Cambria"/>
                <a:cs typeface="Cambria"/>
              </a:rPr>
              <a:t>José and His Family</a:t>
            </a:r>
            <a:endParaRPr lang="en-US" sz="4400" dirty="0">
              <a:solidFill>
                <a:srgbClr val="000000"/>
              </a:solidFill>
              <a:latin typeface="Cambria"/>
              <a:cs typeface="Cambria"/>
            </a:endParaRPr>
          </a:p>
        </p:txBody>
      </p:sp>
      <p:sp>
        <p:nvSpPr>
          <p:cNvPr id="3" name="Content Placeholder 2"/>
          <p:cNvSpPr>
            <a:spLocks noGrp="1"/>
          </p:cNvSpPr>
          <p:nvPr>
            <p:ph sz="quarter" idx="1"/>
          </p:nvPr>
        </p:nvSpPr>
        <p:spPr>
          <a:xfrm>
            <a:off x="228600" y="6096000"/>
            <a:ext cx="8610600" cy="457200"/>
          </a:xfrm>
        </p:spPr>
        <p:txBody>
          <a:bodyPr>
            <a:normAutofit/>
          </a:bodyPr>
          <a:lstStyle/>
          <a:p>
            <a:pPr>
              <a:buNone/>
            </a:pPr>
            <a:r>
              <a:rPr lang="en-US" sz="2000" dirty="0">
                <a:hlinkClick r:id="rId3"/>
              </a:rPr>
              <a:t>https://youtu.be/r4imLLVGTrA        </a:t>
            </a:r>
            <a:r>
              <a:rPr lang="en-US" sz="2000" dirty="0">
                <a:hlinkClick r:id="rId4"/>
              </a:rPr>
              <a:t>https://youtu.be/VTTeW0Zrp2s</a:t>
            </a:r>
            <a:endParaRPr lang="en-US" sz="2000" dirty="0"/>
          </a:p>
        </p:txBody>
      </p:sp>
      <p:pic>
        <p:nvPicPr>
          <p:cNvPr id="4" name="Picture 3" descr="Screen Shot 2017-04-18 at 10.10.38 PM.png"/>
          <p:cNvPicPr>
            <a:picLocks noChangeAspect="1"/>
          </p:cNvPicPr>
          <p:nvPr/>
        </p:nvPicPr>
        <p:blipFill>
          <a:blip r:embed="rId5"/>
          <a:stretch>
            <a:fillRect/>
          </a:stretch>
        </p:blipFill>
        <p:spPr>
          <a:xfrm>
            <a:off x="685800" y="1447800"/>
            <a:ext cx="7848600" cy="44475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77200" cy="762000"/>
          </a:xfrm>
        </p:spPr>
        <p:txBody>
          <a:bodyPr>
            <a:noAutofit/>
          </a:bodyPr>
          <a:lstStyle/>
          <a:p>
            <a:r>
              <a:rPr lang="en-US" sz="4800" b="1" dirty="0">
                <a:solidFill>
                  <a:schemeClr val="tx1"/>
                </a:solidFill>
                <a:latin typeface="Cambria" panose="02040503050406030204" pitchFamily="18" charset="0"/>
              </a:rPr>
              <a:t>A Country of Immigrants</a:t>
            </a:r>
          </a:p>
        </p:txBody>
      </p:sp>
      <p:pic>
        <p:nvPicPr>
          <p:cNvPr id="4" name="Content Placeholder 3" descr="Screen Shot 2015-06-22 at 11.19.11 PM.png"/>
          <p:cNvPicPr>
            <a:picLocks noGrp="1" noChangeAspect="1"/>
          </p:cNvPicPr>
          <p:nvPr>
            <p:ph idx="1"/>
          </p:nvPr>
        </p:nvPicPr>
        <p:blipFill>
          <a:blip r:embed="rId3"/>
          <a:srcRect l="-9810" r="-9810"/>
          <a:stretch>
            <a:fillRect/>
          </a:stretch>
        </p:blipFill>
        <p:spPr>
          <a:xfrm>
            <a:off x="76200" y="1292423"/>
            <a:ext cx="8968176" cy="4800600"/>
          </a:xfrm>
        </p:spPr>
      </p:pic>
      <p:sp>
        <p:nvSpPr>
          <p:cNvPr id="5" name="Rectangle 4"/>
          <p:cNvSpPr/>
          <p:nvPr/>
        </p:nvSpPr>
        <p:spPr>
          <a:xfrm>
            <a:off x="304800" y="6093023"/>
            <a:ext cx="8610600" cy="307777"/>
          </a:xfrm>
          <a:prstGeom prst="rect">
            <a:avLst/>
          </a:prstGeom>
        </p:spPr>
        <p:txBody>
          <a:bodyPr wrap="square">
            <a:spAutoFit/>
          </a:bodyPr>
          <a:lstStyle/>
          <a:p>
            <a:r>
              <a:rPr lang="en-US" sz="1400" dirty="0">
                <a:cs typeface="Arial"/>
                <a:hlinkClick r:id="rId4"/>
              </a:rPr>
              <a:t>http://www.nytimes.com/interactive/2009/03/10/us/20090310-immigration-explorer.html?hp</a:t>
            </a:r>
            <a:endParaRPr lang="en-US" sz="1400" dirty="0">
              <a:cs typeface="Arial"/>
            </a:endParaRPr>
          </a:p>
        </p:txBody>
      </p:sp>
    </p:spTree>
    <p:extLst>
      <p:ext uri="{BB962C8B-B14F-4D97-AF65-F5344CB8AC3E}">
        <p14:creationId xmlns:p14="http://schemas.microsoft.com/office/powerpoint/2010/main" val="2484617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0000"/>
                </a:solidFill>
                <a:latin typeface="Cambria"/>
                <a:cs typeface="Cambria"/>
              </a:rPr>
              <a:t>Enrollment Rights of Immigrants</a:t>
            </a:r>
          </a:p>
        </p:txBody>
      </p:sp>
      <p:sp>
        <p:nvSpPr>
          <p:cNvPr id="3" name="Content Placeholder 2"/>
          <p:cNvSpPr>
            <a:spLocks noGrp="1"/>
          </p:cNvSpPr>
          <p:nvPr>
            <p:ph sz="quarter" idx="1"/>
          </p:nvPr>
        </p:nvSpPr>
        <p:spPr>
          <a:xfrm>
            <a:off x="288793" y="1397467"/>
            <a:ext cx="8503920" cy="5042637"/>
          </a:xfrm>
        </p:spPr>
        <p:txBody>
          <a:bodyPr>
            <a:normAutofit lnSpcReduction="10000"/>
          </a:bodyPr>
          <a:lstStyle/>
          <a:p>
            <a:r>
              <a:rPr lang="en-US" dirty="0"/>
              <a:t>A School district may require some form of residency within the district. Phone and water bills, lease agreement.</a:t>
            </a:r>
          </a:p>
          <a:p>
            <a:endParaRPr lang="en-US" dirty="0"/>
          </a:p>
          <a:p>
            <a:r>
              <a:rPr lang="en-US" dirty="0"/>
              <a:t>Residency requirements must be applied uniformly.</a:t>
            </a:r>
          </a:p>
          <a:p>
            <a:pPr>
              <a:buNone/>
            </a:pPr>
            <a:endParaRPr lang="en-US" dirty="0"/>
          </a:p>
          <a:p>
            <a:r>
              <a:rPr lang="en-US" dirty="0"/>
              <a:t>District </a:t>
            </a:r>
            <a:r>
              <a:rPr lang="en-US" b="1" u="sng" dirty="0"/>
              <a:t>cannot</a:t>
            </a:r>
            <a:r>
              <a:rPr lang="en-US" dirty="0"/>
              <a:t> ask for parent’s driver’s license to establish residency if doing so would bar a student whose parents are undocumented from enrolling.</a:t>
            </a:r>
          </a:p>
          <a:p>
            <a:endParaRPr lang="en-US" dirty="0"/>
          </a:p>
          <a:p>
            <a:r>
              <a:rPr lang="en-US" dirty="0"/>
              <a:t>Cannot ask for citizenship or immigration status of parents or child.</a:t>
            </a:r>
          </a:p>
          <a:p>
            <a:endParaRPr lang="en-US" dirty="0"/>
          </a:p>
          <a:p>
            <a:endParaRPr lang="en-US" dirty="0"/>
          </a:p>
          <a:p>
            <a:pPr>
              <a:buNone/>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rgbClr val="000000"/>
                </a:solidFill>
                <a:latin typeface="Cambria"/>
                <a:cs typeface="Cambria"/>
              </a:rPr>
              <a:t>Enrollment Requirements and Rights</a:t>
            </a:r>
          </a:p>
        </p:txBody>
      </p:sp>
      <p:sp>
        <p:nvSpPr>
          <p:cNvPr id="3" name="Content Placeholder 2"/>
          <p:cNvSpPr>
            <a:spLocks noGrp="1"/>
          </p:cNvSpPr>
          <p:nvPr>
            <p:ph sz="quarter" idx="1"/>
          </p:nvPr>
        </p:nvSpPr>
        <p:spPr>
          <a:xfrm>
            <a:off x="288793" y="1397467"/>
            <a:ext cx="8503920" cy="5042637"/>
          </a:xfrm>
        </p:spPr>
        <p:txBody>
          <a:bodyPr>
            <a:normAutofit/>
          </a:bodyPr>
          <a:lstStyle/>
          <a:p>
            <a:r>
              <a:rPr lang="en-US" dirty="0"/>
              <a:t>Cannot bar enrollment because student lacks a birth certificate or a social security number (ss#). </a:t>
            </a:r>
          </a:p>
          <a:p>
            <a:pPr>
              <a:buNone/>
            </a:pPr>
            <a:endParaRPr lang="en-US" dirty="0"/>
          </a:p>
          <a:p>
            <a:r>
              <a:rPr lang="en-US" dirty="0"/>
              <a:t>If district asks for ss#, it must inform that providing is voluntary, and for what purpose it will be used. </a:t>
            </a:r>
          </a:p>
          <a:p>
            <a:pPr>
              <a:buNone/>
            </a:pPr>
            <a:endParaRPr lang="en-US" dirty="0"/>
          </a:p>
          <a:p>
            <a:r>
              <a:rPr lang="en-US" dirty="0"/>
              <a:t>Under McKinney Vento, if the student is homeless, the district must immediately enroll the child, even if the parent/guardian can’t produce records normally required for enrollment. </a:t>
            </a:r>
            <a:r>
              <a:rPr lang="en-US" sz="1514" dirty="0"/>
              <a:t>42 U.S.C. § 11432(g)(3)(C)(1)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latin typeface="Cambria"/>
                <a:cs typeface="Cambria"/>
              </a:rPr>
              <a:t>ICE Guidance on Sensitive Locations</a:t>
            </a:r>
            <a:endParaRPr lang="en-US" dirty="0"/>
          </a:p>
        </p:txBody>
      </p:sp>
      <p:sp>
        <p:nvSpPr>
          <p:cNvPr id="3" name="Content Placeholder 2"/>
          <p:cNvSpPr>
            <a:spLocks noGrp="1"/>
          </p:cNvSpPr>
          <p:nvPr>
            <p:ph sz="quarter" idx="1"/>
          </p:nvPr>
        </p:nvSpPr>
        <p:spPr>
          <a:xfrm>
            <a:off x="301752" y="1405745"/>
            <a:ext cx="8534400" cy="4952057"/>
          </a:xfrm>
        </p:spPr>
        <p:txBody>
          <a:bodyPr>
            <a:normAutofit fontScale="92500" lnSpcReduction="20000"/>
          </a:bodyPr>
          <a:lstStyle/>
          <a:p>
            <a:r>
              <a:rPr lang="en-US" dirty="0"/>
              <a:t>ICE guidance published October 24, 2011 </a:t>
            </a:r>
          </a:p>
          <a:p>
            <a:pPr>
              <a:buNone/>
            </a:pPr>
            <a:r>
              <a:rPr lang="en-US" dirty="0"/>
              <a:t> </a:t>
            </a:r>
          </a:p>
          <a:p>
            <a:r>
              <a:rPr lang="en-US" dirty="0"/>
              <a:t>Policy is to ensure enforcement actions do not occur at “sensitive locations” such as schools, hospitals, churches, unless:</a:t>
            </a:r>
          </a:p>
          <a:p>
            <a:pPr lvl="1"/>
            <a:r>
              <a:rPr lang="en-US" dirty="0">
                <a:solidFill>
                  <a:schemeClr val="tx1"/>
                </a:solidFill>
              </a:rPr>
              <a:t>Exigent circumstances exist</a:t>
            </a:r>
          </a:p>
          <a:p>
            <a:pPr lvl="1"/>
            <a:r>
              <a:rPr lang="en-US" dirty="0">
                <a:solidFill>
                  <a:schemeClr val="tx1"/>
                </a:solidFill>
              </a:rPr>
              <a:t>Other law enforcement actions lead to location</a:t>
            </a:r>
          </a:p>
          <a:p>
            <a:pPr lvl="1"/>
            <a:r>
              <a:rPr lang="en-US" dirty="0">
                <a:solidFill>
                  <a:schemeClr val="tx1"/>
                </a:solidFill>
              </a:rPr>
              <a:t>Prior approval is obtained</a:t>
            </a:r>
          </a:p>
          <a:p>
            <a:pPr lvl="1"/>
            <a:endParaRPr lang="en-US" dirty="0"/>
          </a:p>
          <a:p>
            <a:pPr>
              <a:buFont typeface="Arial"/>
              <a:buChar char="•"/>
            </a:pPr>
            <a:r>
              <a:rPr lang="en-US" dirty="0"/>
              <a:t>Unless:</a:t>
            </a:r>
          </a:p>
          <a:p>
            <a:pPr lvl="1">
              <a:buFont typeface="Courier New"/>
              <a:buChar char="o"/>
            </a:pPr>
            <a:r>
              <a:rPr lang="en-US" dirty="0">
                <a:solidFill>
                  <a:srgbClr val="000000"/>
                </a:solidFill>
              </a:rPr>
              <a:t>Enforcement action involves national security or terrorism</a:t>
            </a:r>
          </a:p>
          <a:p>
            <a:pPr lvl="1">
              <a:buFont typeface="Courier New"/>
              <a:buChar char="o"/>
            </a:pPr>
            <a:r>
              <a:rPr lang="en-US" dirty="0">
                <a:solidFill>
                  <a:srgbClr val="000000"/>
                </a:solidFill>
              </a:rPr>
              <a:t>Imminent risk of death, violence, physical harm</a:t>
            </a:r>
          </a:p>
          <a:p>
            <a:pPr lvl="1">
              <a:buFont typeface="Courier New"/>
              <a:buChar char="o"/>
            </a:pPr>
            <a:r>
              <a:rPr lang="en-US" dirty="0">
                <a:solidFill>
                  <a:srgbClr val="000000"/>
                </a:solidFill>
              </a:rPr>
              <a:t>Involves pursuit of dangerous felon, terrorist or destruction of evidence material.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solidFill>
                <a:latin typeface="Cambria" panose="02040503050406030204" pitchFamily="18" charset="0"/>
              </a:rPr>
              <a:t>Helping Immigrant Families Adjust </a:t>
            </a:r>
            <a:endParaRPr lang="en-US" sz="4000" dirty="0"/>
          </a:p>
        </p:txBody>
      </p:sp>
      <p:sp>
        <p:nvSpPr>
          <p:cNvPr id="3" name="Content Placeholder 2"/>
          <p:cNvSpPr>
            <a:spLocks noGrp="1"/>
          </p:cNvSpPr>
          <p:nvPr>
            <p:ph sz="quarter" idx="1"/>
          </p:nvPr>
        </p:nvSpPr>
        <p:spPr>
          <a:xfrm>
            <a:off x="304800" y="5791200"/>
            <a:ext cx="8348472" cy="682752"/>
          </a:xfrm>
        </p:spPr>
        <p:txBody>
          <a:bodyPr/>
          <a:lstStyle/>
          <a:p>
            <a:pPr>
              <a:buNone/>
            </a:pPr>
            <a:r>
              <a:rPr lang="en-US" dirty="0">
                <a:hlinkClick r:id="rId3"/>
              </a:rPr>
              <a:t>https://youtu.be/A5gkQ4_aAeY?t=2s</a:t>
            </a:r>
            <a:endParaRPr lang="en-US" dirty="0"/>
          </a:p>
        </p:txBody>
      </p:sp>
      <p:pic>
        <p:nvPicPr>
          <p:cNvPr id="4" name="Picture 3" descr="Screen Shot 2017-04-18 at 9.25.30 PM.png"/>
          <p:cNvPicPr>
            <a:picLocks noChangeAspect="1"/>
          </p:cNvPicPr>
          <p:nvPr/>
        </p:nvPicPr>
        <p:blipFill>
          <a:blip r:embed="rId4"/>
          <a:stretch>
            <a:fillRect/>
          </a:stretch>
        </p:blipFill>
        <p:spPr>
          <a:xfrm>
            <a:off x="609600" y="1371600"/>
            <a:ext cx="7694613" cy="445913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solidFill>
                <a:latin typeface="Cambria"/>
                <a:cs typeface="Cambria"/>
              </a:rPr>
              <a:t>Many Kinds of Privilege</a:t>
            </a:r>
          </a:p>
        </p:txBody>
      </p:sp>
      <p:graphicFrame>
        <p:nvGraphicFramePr>
          <p:cNvPr id="4" name="Content Placeholder 3"/>
          <p:cNvGraphicFramePr>
            <a:graphicFrameLocks noGrp="1"/>
          </p:cNvGraphicFramePr>
          <p:nvPr>
            <p:ph idx="1"/>
          </p:nvPr>
        </p:nvGraphicFramePr>
        <p:xfrm>
          <a:off x="533400" y="2667000"/>
          <a:ext cx="8077200" cy="2494280"/>
        </p:xfrm>
        <a:graphic>
          <a:graphicData uri="http://schemas.openxmlformats.org/drawingml/2006/table">
            <a:tbl>
              <a:tblPr firstRow="1" bandRow="1">
                <a:tableStyleId>{8A107856-5554-42FB-B03E-39F5DBC370BA}</a:tableStyleId>
              </a:tblPr>
              <a:tblGrid>
                <a:gridCol w="2692400">
                  <a:extLst>
                    <a:ext uri="{9D8B030D-6E8A-4147-A177-3AD203B41FA5}">
                      <a16:colId xmlns:a16="http://schemas.microsoft.com/office/drawing/2014/main" val="20000"/>
                    </a:ext>
                  </a:extLst>
                </a:gridCol>
                <a:gridCol w="2692400">
                  <a:extLst>
                    <a:ext uri="{9D8B030D-6E8A-4147-A177-3AD203B41FA5}">
                      <a16:colId xmlns:a16="http://schemas.microsoft.com/office/drawing/2014/main" val="20001"/>
                    </a:ext>
                  </a:extLst>
                </a:gridCol>
                <a:gridCol w="2692400">
                  <a:extLst>
                    <a:ext uri="{9D8B030D-6E8A-4147-A177-3AD203B41FA5}">
                      <a16:colId xmlns:a16="http://schemas.microsoft.com/office/drawing/2014/main" val="20002"/>
                    </a:ext>
                  </a:extLst>
                </a:gridCol>
              </a:tblGrid>
              <a:tr h="370840">
                <a:tc>
                  <a:txBody>
                    <a:bodyPr/>
                    <a:lstStyle/>
                    <a:p>
                      <a:r>
                        <a:rPr lang="en-US" dirty="0">
                          <a:solidFill>
                            <a:srgbClr val="000000"/>
                          </a:solidFill>
                        </a:rPr>
                        <a:t>Sexual Orientation</a:t>
                      </a:r>
                    </a:p>
                  </a:txBody>
                  <a:tcPr/>
                </a:tc>
                <a:tc>
                  <a:txBody>
                    <a:bodyPr/>
                    <a:lstStyle/>
                    <a:p>
                      <a:r>
                        <a:rPr lang="en-US" dirty="0">
                          <a:solidFill>
                            <a:srgbClr val="000000"/>
                          </a:solidFill>
                        </a:rPr>
                        <a:t>Employment</a:t>
                      </a:r>
                    </a:p>
                  </a:txBody>
                  <a:tcPr/>
                </a:tc>
                <a:tc>
                  <a:txBody>
                    <a:bodyPr/>
                    <a:lstStyle/>
                    <a:p>
                      <a:r>
                        <a:rPr lang="en-US" dirty="0">
                          <a:solidFill>
                            <a:srgbClr val="000000"/>
                          </a:solidFill>
                        </a:rPr>
                        <a:t>Families relation to education</a:t>
                      </a:r>
                    </a:p>
                  </a:txBody>
                  <a:tcPr/>
                </a:tc>
                <a:extLst>
                  <a:ext uri="{0D108BD9-81ED-4DB2-BD59-A6C34878D82A}">
                    <a16:rowId xmlns:a16="http://schemas.microsoft.com/office/drawing/2014/main" val="10000"/>
                  </a:ext>
                </a:extLst>
              </a:tr>
              <a:tr h="370840">
                <a:tc>
                  <a:txBody>
                    <a:bodyPr/>
                    <a:lstStyle/>
                    <a:p>
                      <a:r>
                        <a:rPr lang="en-US" dirty="0">
                          <a:solidFill>
                            <a:srgbClr val="000000"/>
                          </a:solidFill>
                        </a:rPr>
                        <a:t>Class</a:t>
                      </a:r>
                    </a:p>
                  </a:txBody>
                  <a:tcPr/>
                </a:tc>
                <a:tc>
                  <a:txBody>
                    <a:bodyPr/>
                    <a:lstStyle/>
                    <a:p>
                      <a:r>
                        <a:rPr lang="en-US" dirty="0">
                          <a:solidFill>
                            <a:srgbClr val="000000"/>
                          </a:solidFill>
                        </a:rPr>
                        <a:t>Physical Ability</a:t>
                      </a:r>
                    </a:p>
                  </a:txBody>
                  <a:tcPr/>
                </a:tc>
                <a:tc>
                  <a:txBody>
                    <a:bodyPr/>
                    <a:lstStyle/>
                    <a:p>
                      <a:r>
                        <a:rPr lang="en-US" dirty="0">
                          <a:solidFill>
                            <a:srgbClr val="000000"/>
                          </a:solidFill>
                        </a:rPr>
                        <a:t>Housing</a:t>
                      </a:r>
                    </a:p>
                  </a:txBody>
                  <a:tcPr/>
                </a:tc>
                <a:extLst>
                  <a:ext uri="{0D108BD9-81ED-4DB2-BD59-A6C34878D82A}">
                    <a16:rowId xmlns:a16="http://schemas.microsoft.com/office/drawing/2014/main" val="10001"/>
                  </a:ext>
                </a:extLst>
              </a:tr>
              <a:tr h="370840">
                <a:tc>
                  <a:txBody>
                    <a:bodyPr/>
                    <a:lstStyle/>
                    <a:p>
                      <a:r>
                        <a:rPr lang="en-US" dirty="0">
                          <a:solidFill>
                            <a:srgbClr val="000000"/>
                          </a:solidFill>
                        </a:rPr>
                        <a:t>Region</a:t>
                      </a:r>
                    </a:p>
                  </a:txBody>
                  <a:tcPr/>
                </a:tc>
                <a:tc>
                  <a:txBody>
                    <a:bodyPr/>
                    <a:lstStyle/>
                    <a:p>
                      <a:r>
                        <a:rPr lang="en-US" dirty="0">
                          <a:solidFill>
                            <a:srgbClr val="000000"/>
                          </a:solidFill>
                        </a:rPr>
                        <a:t>Handedness</a:t>
                      </a:r>
                    </a:p>
                  </a:txBody>
                  <a:tcPr/>
                </a:tc>
                <a:tc>
                  <a:txBody>
                    <a:bodyPr/>
                    <a:lstStyle/>
                    <a:p>
                      <a:r>
                        <a:rPr lang="en-US" dirty="0">
                          <a:solidFill>
                            <a:srgbClr val="000000"/>
                          </a:solidFill>
                        </a:rPr>
                        <a:t>Neighborhoods</a:t>
                      </a:r>
                    </a:p>
                  </a:txBody>
                  <a:tcPr/>
                </a:tc>
                <a:extLst>
                  <a:ext uri="{0D108BD9-81ED-4DB2-BD59-A6C34878D82A}">
                    <a16:rowId xmlns:a16="http://schemas.microsoft.com/office/drawing/2014/main" val="10002"/>
                  </a:ext>
                </a:extLst>
              </a:tr>
              <a:tr h="370840">
                <a:tc>
                  <a:txBody>
                    <a:bodyPr/>
                    <a:lstStyle/>
                    <a:p>
                      <a:r>
                        <a:rPr lang="en-US" dirty="0">
                          <a:solidFill>
                            <a:srgbClr val="000000"/>
                          </a:solidFill>
                        </a:rPr>
                        <a:t>Religion</a:t>
                      </a:r>
                    </a:p>
                  </a:txBody>
                  <a:tcPr/>
                </a:tc>
                <a:tc>
                  <a:txBody>
                    <a:bodyPr/>
                    <a:lstStyle/>
                    <a:p>
                      <a:r>
                        <a:rPr lang="en-US" dirty="0">
                          <a:solidFill>
                            <a:srgbClr val="000000"/>
                          </a:solidFill>
                        </a:rPr>
                        <a:t>Languages</a:t>
                      </a:r>
                    </a:p>
                  </a:txBody>
                  <a:tcPr/>
                </a:tc>
                <a:tc>
                  <a:txBody>
                    <a:bodyPr/>
                    <a:lstStyle/>
                    <a:p>
                      <a:r>
                        <a:rPr lang="en-US" dirty="0">
                          <a:solidFill>
                            <a:srgbClr val="000000"/>
                          </a:solidFill>
                        </a:rPr>
                        <a:t>Country of Origin</a:t>
                      </a:r>
                    </a:p>
                  </a:txBody>
                  <a:tcPr/>
                </a:tc>
                <a:extLst>
                  <a:ext uri="{0D108BD9-81ED-4DB2-BD59-A6C34878D82A}">
                    <a16:rowId xmlns:a16="http://schemas.microsoft.com/office/drawing/2014/main" val="10003"/>
                  </a:ext>
                </a:extLst>
              </a:tr>
              <a:tr h="370840">
                <a:tc>
                  <a:txBody>
                    <a:bodyPr/>
                    <a:lstStyle/>
                    <a:p>
                      <a:r>
                        <a:rPr lang="en-US" dirty="0">
                          <a:solidFill>
                            <a:srgbClr val="000000"/>
                          </a:solidFill>
                        </a:rPr>
                        <a:t>Gender</a:t>
                      </a:r>
                    </a:p>
                  </a:txBody>
                  <a:tcPr/>
                </a:tc>
                <a:tc>
                  <a:txBody>
                    <a:bodyPr/>
                    <a:lstStyle/>
                    <a:p>
                      <a:r>
                        <a:rPr lang="en-US" dirty="0">
                          <a:solidFill>
                            <a:srgbClr val="000000"/>
                          </a:solidFill>
                        </a:rPr>
                        <a:t>Nation of Origin</a:t>
                      </a:r>
                    </a:p>
                  </a:txBody>
                  <a:tcPr/>
                </a:tc>
                <a:tc>
                  <a:txBody>
                    <a:bodyPr/>
                    <a:lstStyle/>
                    <a:p>
                      <a:r>
                        <a:rPr lang="en-US" dirty="0">
                          <a:solidFill>
                            <a:srgbClr val="000000"/>
                          </a:solidFill>
                        </a:rPr>
                        <a:t>Income</a:t>
                      </a:r>
                    </a:p>
                  </a:txBody>
                  <a:tcPr/>
                </a:tc>
                <a:extLst>
                  <a:ext uri="{0D108BD9-81ED-4DB2-BD59-A6C34878D82A}">
                    <a16:rowId xmlns:a16="http://schemas.microsoft.com/office/drawing/2014/main" val="10004"/>
                  </a:ext>
                </a:extLst>
              </a:tr>
              <a:tr h="370840">
                <a:tc>
                  <a:txBody>
                    <a:bodyPr/>
                    <a:lstStyle/>
                    <a:p>
                      <a:r>
                        <a:rPr lang="en-US" dirty="0">
                          <a:solidFill>
                            <a:srgbClr val="000000"/>
                          </a:solidFill>
                        </a:rPr>
                        <a:t>Ethnicity</a:t>
                      </a:r>
                    </a:p>
                  </a:txBody>
                  <a:tcPr/>
                </a:tc>
                <a:tc>
                  <a:txBody>
                    <a:bodyPr/>
                    <a:lstStyle/>
                    <a:p>
                      <a:r>
                        <a:rPr lang="en-US" dirty="0">
                          <a:solidFill>
                            <a:srgbClr val="000000"/>
                          </a:solidFill>
                        </a:rPr>
                        <a:t>Race</a:t>
                      </a:r>
                    </a:p>
                  </a:txBody>
                  <a:tcPr/>
                </a:tc>
                <a:tc>
                  <a:txBody>
                    <a:bodyPr/>
                    <a:lstStyle/>
                    <a:p>
                      <a:r>
                        <a:rPr lang="en-US" dirty="0">
                          <a:solidFill>
                            <a:srgbClr val="000000"/>
                          </a:solidFill>
                        </a:rPr>
                        <a:t>Sex</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599" cy="1339850"/>
          </a:xfrm>
        </p:spPr>
        <p:txBody>
          <a:bodyPr>
            <a:noAutofit/>
          </a:bodyPr>
          <a:lstStyle/>
          <a:p>
            <a:r>
              <a:rPr lang="en-US" sz="4000" b="1" dirty="0">
                <a:solidFill>
                  <a:srgbClr val="000000"/>
                </a:solidFill>
                <a:latin typeface="Cambria"/>
                <a:cs typeface="Cambria"/>
              </a:rPr>
              <a:t>Match nonverbal  and verbal messages</a:t>
            </a:r>
          </a:p>
        </p:txBody>
      </p:sp>
      <p:sp>
        <p:nvSpPr>
          <p:cNvPr id="3" name="Content Placeholder 2"/>
          <p:cNvSpPr>
            <a:spLocks noGrp="1"/>
          </p:cNvSpPr>
          <p:nvPr>
            <p:ph idx="1"/>
          </p:nvPr>
        </p:nvSpPr>
        <p:spPr>
          <a:xfrm>
            <a:off x="457200" y="1828800"/>
            <a:ext cx="8305800" cy="4572000"/>
          </a:xfrm>
        </p:spPr>
        <p:txBody>
          <a:bodyPr>
            <a:normAutofit lnSpcReduction="10000"/>
          </a:bodyPr>
          <a:lstStyle/>
          <a:p>
            <a:r>
              <a:rPr lang="en-US" sz="2600" b="1" dirty="0"/>
              <a:t>To create a positive environment for communication, your nonverbal message must closely match your verbal message.</a:t>
            </a:r>
            <a:r>
              <a:rPr lang="en-US" sz="2600" dirty="0"/>
              <a:t> </a:t>
            </a:r>
          </a:p>
          <a:p>
            <a:pPr marL="0" indent="0">
              <a:buNone/>
            </a:pPr>
            <a:endParaRPr lang="en-US" sz="2600" dirty="0"/>
          </a:p>
          <a:p>
            <a:r>
              <a:rPr lang="en-US" sz="2600" dirty="0"/>
              <a:t>Recognize your own expectations about nonverbal communication, and then find ways to learn about those of individuals and other cultures. Understand your prejudices and privileges.</a:t>
            </a:r>
          </a:p>
          <a:p>
            <a:pPr marL="0" indent="0">
              <a:buNone/>
            </a:pPr>
            <a:endParaRPr lang="en-US" sz="2600" dirty="0"/>
          </a:p>
          <a:p>
            <a:r>
              <a:rPr lang="en-US" sz="2600" dirty="0"/>
              <a:t>Nonverbal messages have a powerful impact on what’s communicated.  </a:t>
            </a:r>
          </a:p>
          <a:p>
            <a:endParaRPr lang="en-US" dirty="0"/>
          </a:p>
        </p:txBody>
      </p:sp>
    </p:spTree>
    <p:extLst>
      <p:ext uri="{BB962C8B-B14F-4D97-AF65-F5344CB8AC3E}">
        <p14:creationId xmlns:p14="http://schemas.microsoft.com/office/powerpoint/2010/main" val="247892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990600"/>
          </a:xfrm>
        </p:spPr>
        <p:txBody>
          <a:bodyPr>
            <a:normAutofit/>
          </a:bodyPr>
          <a:lstStyle/>
          <a:p>
            <a:r>
              <a:rPr lang="en-US" sz="5000" b="1" dirty="0">
                <a:solidFill>
                  <a:srgbClr val="000000"/>
                </a:solidFill>
                <a:latin typeface="Cambria"/>
                <a:cs typeface="Cambria"/>
              </a:rPr>
              <a:t>Creating Bridges: Consider</a:t>
            </a:r>
          </a:p>
        </p:txBody>
      </p:sp>
      <p:sp>
        <p:nvSpPr>
          <p:cNvPr id="3" name="Content Placeholder 2"/>
          <p:cNvSpPr>
            <a:spLocks noGrp="1"/>
          </p:cNvSpPr>
          <p:nvPr>
            <p:ph idx="1"/>
          </p:nvPr>
        </p:nvSpPr>
        <p:spPr>
          <a:xfrm>
            <a:off x="381000" y="1676400"/>
            <a:ext cx="8229600" cy="4572000"/>
          </a:xfrm>
        </p:spPr>
        <p:txBody>
          <a:bodyPr>
            <a:normAutofit fontScale="92500" lnSpcReduction="10000"/>
          </a:bodyPr>
          <a:lstStyle/>
          <a:p>
            <a:r>
              <a:rPr lang="en-US" dirty="0"/>
              <a:t>Learn about the community you are representing: Accurate knowledge about the diversity of clients, their needs and preferences for receiving information, use them to guide your communication practices.</a:t>
            </a:r>
          </a:p>
          <a:p>
            <a:pPr marL="0" indent="0">
              <a:buNone/>
            </a:pPr>
            <a:endParaRPr lang="en-US" dirty="0"/>
          </a:p>
          <a:p>
            <a:r>
              <a:rPr lang="en-US" dirty="0"/>
              <a:t>Providing materials in appropriate languages and offer professional interpreting services; don’t make them beg for them.</a:t>
            </a:r>
          </a:p>
          <a:p>
            <a:endParaRPr lang="en-US" dirty="0"/>
          </a:p>
          <a:p>
            <a:r>
              <a:rPr lang="en-US" dirty="0"/>
              <a:t>Show the community that you value them. Diversity in staff at all levels shows that you see them as part of your internal circle.</a:t>
            </a:r>
          </a:p>
          <a:p>
            <a:endParaRPr lang="en-US" dirty="0"/>
          </a:p>
          <a:p>
            <a:endParaRPr lang="en-US" dirty="0"/>
          </a:p>
          <a:p>
            <a:endParaRPr lang="en-US" dirty="0"/>
          </a:p>
        </p:txBody>
      </p:sp>
    </p:spTree>
    <p:extLst>
      <p:ext uri="{BB962C8B-B14F-4D97-AF65-F5344CB8AC3E}">
        <p14:creationId xmlns:p14="http://schemas.microsoft.com/office/powerpoint/2010/main" val="597143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rPr>
              <a:t>For Question or To Contact Us</a:t>
            </a:r>
          </a:p>
        </p:txBody>
      </p:sp>
      <p:sp>
        <p:nvSpPr>
          <p:cNvPr id="5" name="TextBox 4"/>
          <p:cNvSpPr txBox="1"/>
          <p:nvPr/>
        </p:nvSpPr>
        <p:spPr>
          <a:xfrm>
            <a:off x="3352800" y="4283947"/>
            <a:ext cx="3886200" cy="2031325"/>
          </a:xfrm>
          <a:prstGeom prst="rect">
            <a:avLst/>
          </a:prstGeom>
          <a:noFill/>
        </p:spPr>
        <p:txBody>
          <a:bodyPr wrap="square" rtlCol="0">
            <a:spAutoFit/>
          </a:bodyPr>
          <a:lstStyle/>
          <a:p>
            <a:r>
              <a:rPr lang="en-US" dirty="0"/>
              <a:t>Tere Ramos</a:t>
            </a:r>
          </a:p>
          <a:p>
            <a:r>
              <a:rPr lang="en-US" dirty="0"/>
              <a:t>MA Law Reform Institute</a:t>
            </a:r>
          </a:p>
          <a:p>
            <a:r>
              <a:rPr lang="en-US" dirty="0"/>
              <a:t>40 Court St. </a:t>
            </a:r>
          </a:p>
          <a:p>
            <a:r>
              <a:rPr lang="en-US" dirty="0"/>
              <a:t>Suite 800</a:t>
            </a:r>
          </a:p>
          <a:p>
            <a:r>
              <a:rPr lang="en-US" dirty="0"/>
              <a:t>Boston, MA 02108</a:t>
            </a:r>
          </a:p>
          <a:p>
            <a:r>
              <a:rPr lang="en-US" dirty="0"/>
              <a:t>Tel. (617) 357-0700 x 350</a:t>
            </a:r>
          </a:p>
          <a:p>
            <a:r>
              <a:rPr lang="en-US" dirty="0"/>
              <a:t>E-mail: tramos@mlri.org</a:t>
            </a:r>
          </a:p>
        </p:txBody>
      </p:sp>
      <p:pic>
        <p:nvPicPr>
          <p:cNvPr id="6" name="Content Placeholder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371600" y="1752600"/>
            <a:ext cx="6477000" cy="2238903"/>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b="1" dirty="0">
                <a:solidFill>
                  <a:schemeClr val="tx1"/>
                </a:solidFill>
                <a:latin typeface="Cambria" panose="02040503050406030204" pitchFamily="18" charset="0"/>
              </a:rPr>
              <a:t>Immigrants in Massachusetts </a:t>
            </a:r>
            <a:endParaRPr lang="en-US" sz="4500" dirty="0"/>
          </a:p>
        </p:txBody>
      </p:sp>
      <p:graphicFrame>
        <p:nvGraphicFramePr>
          <p:cNvPr id="5" name="Chart 4"/>
          <p:cNvGraphicFramePr/>
          <p:nvPr/>
        </p:nvGraphicFramePr>
        <p:xfrm>
          <a:off x="381000" y="1600200"/>
          <a:ext cx="85344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362200" y="3276600"/>
            <a:ext cx="762000" cy="369332"/>
          </a:xfrm>
          <a:prstGeom prst="rect">
            <a:avLst/>
          </a:prstGeom>
          <a:noFill/>
        </p:spPr>
        <p:txBody>
          <a:bodyPr wrap="square" rtlCol="0">
            <a:spAutoFit/>
          </a:bodyPr>
          <a:lstStyle/>
          <a:p>
            <a:r>
              <a:rPr lang="en-US" dirty="0">
                <a:solidFill>
                  <a:srgbClr val="FF0000"/>
                </a:solidFill>
              </a:rPr>
              <a:t>9.5%</a:t>
            </a:r>
          </a:p>
        </p:txBody>
      </p:sp>
      <p:sp>
        <p:nvSpPr>
          <p:cNvPr id="7" name="Rectangle 6"/>
          <p:cNvSpPr/>
          <p:nvPr/>
        </p:nvSpPr>
        <p:spPr>
          <a:xfrm>
            <a:off x="3810000" y="3276600"/>
            <a:ext cx="792630" cy="369332"/>
          </a:xfrm>
          <a:prstGeom prst="rect">
            <a:avLst/>
          </a:prstGeom>
        </p:spPr>
        <p:txBody>
          <a:bodyPr wrap="none">
            <a:spAutoFit/>
          </a:bodyPr>
          <a:lstStyle/>
          <a:p>
            <a:r>
              <a:rPr lang="en-US" dirty="0">
                <a:solidFill>
                  <a:srgbClr val="FF0000"/>
                </a:solidFill>
              </a:rPr>
              <a:t>12.2%</a:t>
            </a:r>
          </a:p>
        </p:txBody>
      </p:sp>
      <p:sp>
        <p:nvSpPr>
          <p:cNvPr id="8" name="TextBox 7"/>
          <p:cNvSpPr txBox="1"/>
          <p:nvPr/>
        </p:nvSpPr>
        <p:spPr>
          <a:xfrm>
            <a:off x="5334000" y="3276600"/>
            <a:ext cx="787332" cy="369332"/>
          </a:xfrm>
          <a:prstGeom prst="rect">
            <a:avLst/>
          </a:prstGeom>
          <a:noFill/>
        </p:spPr>
        <p:txBody>
          <a:bodyPr wrap="none" rtlCol="0">
            <a:spAutoFit/>
          </a:bodyPr>
          <a:lstStyle/>
          <a:p>
            <a:r>
              <a:rPr lang="en-US" dirty="0">
                <a:solidFill>
                  <a:srgbClr val="FF0000"/>
                </a:solidFill>
              </a:rPr>
              <a:t>15.6%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latin typeface="Cambria" panose="02040503050406030204" pitchFamily="18" charset="0"/>
              </a:rPr>
              <a:t>An Integral Part of the Economy</a:t>
            </a:r>
            <a:endParaRPr lang="en-US" sz="4200" dirty="0"/>
          </a:p>
        </p:txBody>
      </p:sp>
      <p:graphicFrame>
        <p:nvGraphicFramePr>
          <p:cNvPr id="8" name="Chart 7"/>
          <p:cNvGraphicFramePr/>
          <p:nvPr/>
        </p:nvGraphicFramePr>
        <p:xfrm>
          <a:off x="228600" y="1447800"/>
          <a:ext cx="4267200" cy="3352800"/>
        </p:xfrm>
        <a:graphic>
          <a:graphicData uri="http://schemas.openxmlformats.org/drawingml/2006/chart">
            <c:chart xmlns:c="http://schemas.openxmlformats.org/drawingml/2006/chart" xmlns:r="http://schemas.openxmlformats.org/officeDocument/2006/relationships" r:id="rId4"/>
          </a:graphicData>
        </a:graphic>
      </p:graphicFrame>
      <p:grpSp>
        <p:nvGrpSpPr>
          <p:cNvPr id="21" name="Group 20"/>
          <p:cNvGrpSpPr/>
          <p:nvPr/>
        </p:nvGrpSpPr>
        <p:grpSpPr>
          <a:xfrm>
            <a:off x="1295400" y="2133600"/>
            <a:ext cx="1981200" cy="1912441"/>
            <a:chOff x="1219200" y="2133600"/>
            <a:chExt cx="1981200" cy="1912441"/>
          </a:xfrm>
        </p:grpSpPr>
        <p:sp>
          <p:nvSpPr>
            <p:cNvPr id="9" name="TextBox 8"/>
            <p:cNvSpPr txBox="1"/>
            <p:nvPr/>
          </p:nvSpPr>
          <p:spPr>
            <a:xfrm>
              <a:off x="1219200" y="2133600"/>
              <a:ext cx="914400" cy="369332"/>
            </a:xfrm>
            <a:prstGeom prst="rect">
              <a:avLst/>
            </a:prstGeom>
            <a:noFill/>
          </p:spPr>
          <p:txBody>
            <a:bodyPr wrap="square" rtlCol="0">
              <a:spAutoFit/>
            </a:bodyPr>
            <a:lstStyle/>
            <a:p>
              <a:r>
                <a:rPr lang="en-US" b="1" dirty="0"/>
                <a:t>18.7%</a:t>
              </a:r>
            </a:p>
          </p:txBody>
        </p:sp>
        <p:sp>
          <p:nvSpPr>
            <p:cNvPr id="10" name="TextBox 9"/>
            <p:cNvSpPr txBox="1"/>
            <p:nvPr/>
          </p:nvSpPr>
          <p:spPr>
            <a:xfrm>
              <a:off x="1371600" y="3276600"/>
              <a:ext cx="1828800" cy="769441"/>
            </a:xfrm>
            <a:prstGeom prst="rect">
              <a:avLst/>
            </a:prstGeom>
            <a:noFill/>
          </p:spPr>
          <p:txBody>
            <a:bodyPr wrap="square" rtlCol="0">
              <a:spAutoFit/>
            </a:bodyPr>
            <a:lstStyle/>
            <a:p>
              <a:pPr algn="ctr"/>
              <a:r>
                <a:rPr lang="en-US" sz="2200" b="1" dirty="0"/>
                <a:t>Workforce in 2013</a:t>
              </a:r>
            </a:p>
          </p:txBody>
        </p:sp>
      </p:grpSp>
      <p:grpSp>
        <p:nvGrpSpPr>
          <p:cNvPr id="15" name="Group 14"/>
          <p:cNvGrpSpPr/>
          <p:nvPr/>
        </p:nvGrpSpPr>
        <p:grpSpPr>
          <a:xfrm>
            <a:off x="5257800" y="1676400"/>
            <a:ext cx="3352800" cy="2772728"/>
            <a:chOff x="5257800" y="1676400"/>
            <a:chExt cx="3352800" cy="2772728"/>
          </a:xfrm>
        </p:grpSpPr>
        <p:pic>
          <p:nvPicPr>
            <p:cNvPr id="12" name="Picture 11" descr="hand-grabbing-money-business-cartoon-49951535.jpg"/>
            <p:cNvPicPr>
              <a:picLocks noChangeAspect="1"/>
            </p:cNvPicPr>
            <p:nvPr/>
          </p:nvPicPr>
          <p:blipFill>
            <a:blip r:embed="rId5"/>
            <a:stretch>
              <a:fillRect/>
            </a:stretch>
          </p:blipFill>
          <p:spPr>
            <a:xfrm>
              <a:off x="5257800" y="1676400"/>
              <a:ext cx="3352800" cy="2514600"/>
            </a:xfrm>
            <a:prstGeom prst="rect">
              <a:avLst/>
            </a:prstGeom>
          </p:spPr>
        </p:pic>
        <p:sp>
          <p:nvSpPr>
            <p:cNvPr id="13" name="TextBox 12"/>
            <p:cNvSpPr txBox="1">
              <a:spLocks noChangeAspect="1"/>
            </p:cNvSpPr>
            <p:nvPr/>
          </p:nvSpPr>
          <p:spPr>
            <a:xfrm>
              <a:off x="6705600" y="1676400"/>
              <a:ext cx="1905000" cy="430887"/>
            </a:xfrm>
            <a:prstGeom prst="rect">
              <a:avLst/>
            </a:prstGeom>
            <a:noFill/>
          </p:spPr>
          <p:txBody>
            <a:bodyPr wrap="square" rtlCol="0">
              <a:spAutoFit/>
            </a:bodyPr>
            <a:lstStyle/>
            <a:p>
              <a:r>
                <a:rPr lang="en-US" sz="2200" b="1" dirty="0"/>
                <a:t>$1.7b to IRS</a:t>
              </a:r>
            </a:p>
          </p:txBody>
        </p:sp>
        <p:sp>
          <p:nvSpPr>
            <p:cNvPr id="14" name="TextBox 13"/>
            <p:cNvSpPr txBox="1">
              <a:spLocks noChangeAspect="1"/>
            </p:cNvSpPr>
            <p:nvPr/>
          </p:nvSpPr>
          <p:spPr>
            <a:xfrm>
              <a:off x="5257800" y="2971800"/>
              <a:ext cx="1676400" cy="1477328"/>
            </a:xfrm>
            <a:prstGeom prst="rect">
              <a:avLst/>
            </a:prstGeom>
            <a:noFill/>
          </p:spPr>
          <p:txBody>
            <a:bodyPr wrap="square" rtlCol="0">
              <a:spAutoFit/>
            </a:bodyPr>
            <a:lstStyle/>
            <a:p>
              <a:r>
                <a:rPr lang="en-US" b="1" dirty="0"/>
                <a:t>$960m in MA state/local taxes in 2013</a:t>
              </a:r>
            </a:p>
          </p:txBody>
        </p:sp>
      </p:grpSp>
      <p:grpSp>
        <p:nvGrpSpPr>
          <p:cNvPr id="3" name="Group 2"/>
          <p:cNvGrpSpPr/>
          <p:nvPr/>
        </p:nvGrpSpPr>
        <p:grpSpPr>
          <a:xfrm>
            <a:off x="457200" y="4495800"/>
            <a:ext cx="6942426" cy="1888896"/>
            <a:chOff x="457200" y="4495800"/>
            <a:chExt cx="6942426" cy="1888896"/>
          </a:xfrm>
        </p:grpSpPr>
        <p:pic>
          <p:nvPicPr>
            <p:cNvPr id="19" name="giphy.gif">
              <a:hlinkClick r:id="" action="ppaction://media"/>
            </p:cNvPr>
            <p:cNvPicPr/>
            <p:nvPr>
              <a:videoFile r:link="rId1"/>
            </p:nvPr>
          </p:nvPicPr>
          <p:blipFill>
            <a:blip r:embed="rId6"/>
            <a:stretch>
              <a:fillRect/>
            </a:stretch>
          </p:blipFill>
          <p:spPr>
            <a:xfrm>
              <a:off x="4038600" y="4495800"/>
              <a:ext cx="3361026" cy="1888896"/>
            </a:xfrm>
            <a:prstGeom prst="rect">
              <a:avLst/>
            </a:prstGeom>
          </p:spPr>
        </p:pic>
        <p:sp>
          <p:nvSpPr>
            <p:cNvPr id="20" name="TextBox 19"/>
            <p:cNvSpPr txBox="1"/>
            <p:nvPr/>
          </p:nvSpPr>
          <p:spPr>
            <a:xfrm>
              <a:off x="457200" y="5181600"/>
              <a:ext cx="3429000" cy="923330"/>
            </a:xfrm>
            <a:prstGeom prst="rect">
              <a:avLst/>
            </a:prstGeom>
            <a:noFill/>
          </p:spPr>
          <p:txBody>
            <a:bodyPr wrap="square" rtlCol="0">
              <a:spAutoFit/>
            </a:bodyPr>
            <a:lstStyle/>
            <a:p>
              <a:r>
                <a:rPr lang="en-US" dirty="0"/>
                <a:t>State would lose $12b in economic activity by removing unauthorized immigrants.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style.rotation</p:attrName>
                                        </p:attrNameLst>
                                      </p:cBhvr>
                                      <p:tavLst>
                                        <p:tav tm="0">
                                          <p:val>
                                            <p:fltVal val="720"/>
                                          </p:val>
                                        </p:tav>
                                        <p:tav tm="100000">
                                          <p:val>
                                            <p:fltVal val="0"/>
                                          </p:val>
                                        </p:tav>
                                      </p:tavLst>
                                    </p:anim>
                                    <p:anim calcmode="lin" valueType="num">
                                      <p:cBhvr>
                                        <p:cTn id="9" dur="2000" fill="hold"/>
                                        <p:tgtEl>
                                          <p:spTgt spid="8"/>
                                        </p:tgtEl>
                                        <p:attrNameLst>
                                          <p:attrName>ppt_h</p:attrName>
                                        </p:attrNameLst>
                                      </p:cBhvr>
                                      <p:tavLst>
                                        <p:tav tm="0">
                                          <p:val>
                                            <p:fltVal val="0"/>
                                          </p:val>
                                        </p:tav>
                                        <p:tav tm="100000">
                                          <p:val>
                                            <p:strVal val="#ppt_h"/>
                                          </p:val>
                                        </p:tav>
                                      </p:tavLst>
                                    </p:anim>
                                    <p:anim calcmode="lin" valueType="num">
                                      <p:cBhvr>
                                        <p:cTn id="10" dur="2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 presetClass="entr" presetSubtype="0" fill="hold" nodeType="afterEffect">
                                  <p:stCondLst>
                                    <p:cond delay="1000"/>
                                  </p:stCondLst>
                                  <p:childTnLst>
                                    <p:set>
                                      <p:cBhvr>
                                        <p:cTn id="13" dur="1" fill="hold">
                                          <p:stCondLst>
                                            <p:cond delay="0"/>
                                          </p:stCondLst>
                                        </p:cTn>
                                        <p:tgtEl>
                                          <p:spTgt spid="21"/>
                                        </p:tgtEl>
                                        <p:attrNameLst>
                                          <p:attrName>style.visibility</p:attrName>
                                        </p:attrNameLst>
                                      </p:cBhvr>
                                      <p:to>
                                        <p:strVal val="visible"/>
                                      </p:to>
                                    </p:set>
                                  </p:childTnLst>
                                </p:cTn>
                              </p:par>
                            </p:childTnLst>
                          </p:cTn>
                        </p:par>
                        <p:par>
                          <p:cTn id="14" fill="hold">
                            <p:stCondLst>
                              <p:cond delay="3000"/>
                            </p:stCondLst>
                            <p:childTnLst>
                              <p:par>
                                <p:cTn id="15" presetID="37"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anim calcmode="lin" valueType="num">
                                      <p:cBhvr>
                                        <p:cTn id="18" dur="2000" fill="hold"/>
                                        <p:tgtEl>
                                          <p:spTgt spid="15"/>
                                        </p:tgtEl>
                                        <p:attrNameLst>
                                          <p:attrName>ppt_x</p:attrName>
                                        </p:attrNameLst>
                                      </p:cBhvr>
                                      <p:tavLst>
                                        <p:tav tm="0">
                                          <p:val>
                                            <p:strVal val="#ppt_x"/>
                                          </p:val>
                                        </p:tav>
                                        <p:tav tm="100000">
                                          <p:val>
                                            <p:strVal val="#ppt_x"/>
                                          </p:val>
                                        </p:tav>
                                      </p:tavLst>
                                    </p:anim>
                                    <p:anim calcmode="lin" valueType="num">
                                      <p:cBhvr>
                                        <p:cTn id="19" dur="1800" decel="100000" fill="hold"/>
                                        <p:tgtEl>
                                          <p:spTgt spid="15"/>
                                        </p:tgtEl>
                                        <p:attrNameLst>
                                          <p:attrName>ppt_y</p:attrName>
                                        </p:attrNameLst>
                                      </p:cBhvr>
                                      <p:tavLst>
                                        <p:tav tm="0">
                                          <p:val>
                                            <p:strVal val="#ppt_y+1"/>
                                          </p:val>
                                        </p:tav>
                                        <p:tav tm="100000">
                                          <p:val>
                                            <p:strVal val="#ppt_y-.03"/>
                                          </p:val>
                                        </p:tav>
                                      </p:tavLst>
                                    </p:anim>
                                    <p:anim calcmode="lin" valueType="num">
                                      <p:cBhvr>
                                        <p:cTn id="20"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6" repeatCount="10000" fill="remove" display="0">
                  <p:stCondLst>
                    <p:cond delay="indefinite"/>
                  </p:stCondLst>
                  <p:endCondLst>
                    <p:cond evt="onPrev" delay="0">
                      <p:tgtEl>
                        <p:sldTgt/>
                      </p:tgtEl>
                    </p:cond>
                  </p:endCondLst>
                </p:cTn>
                <p:tgtEl>
                  <p:spTgt spid="19"/>
                </p:tgtEl>
              </p:cMediaNode>
            </p:video>
          </p:childTnLst>
        </p:cTn>
      </p:par>
    </p:tnLst>
    <p:bldLst>
      <p:bldGraphic spid="8"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4000" b="1" dirty="0">
                <a:solidFill>
                  <a:schemeClr val="tx1"/>
                </a:solidFill>
                <a:latin typeface="Cambria" panose="02040503050406030204" pitchFamily="18" charset="0"/>
              </a:rPr>
              <a:t>Three Main Areas of Focus </a:t>
            </a:r>
            <a:endParaRPr lang="en-US" sz="4000" dirty="0"/>
          </a:p>
        </p:txBody>
      </p:sp>
      <p:sp>
        <p:nvSpPr>
          <p:cNvPr id="3" name="Content Placeholder 2"/>
          <p:cNvSpPr>
            <a:spLocks noGrp="1"/>
          </p:cNvSpPr>
          <p:nvPr>
            <p:ph sz="quarter" idx="1"/>
          </p:nvPr>
        </p:nvSpPr>
        <p:spPr/>
        <p:txBody>
          <a:bodyPr/>
          <a:lstStyle/>
          <a:p>
            <a:r>
              <a:rPr lang="en-US" dirty="0"/>
              <a:t>Culture</a:t>
            </a:r>
          </a:p>
          <a:p>
            <a:r>
              <a:rPr lang="en-US" dirty="0"/>
              <a:t>Language</a:t>
            </a:r>
          </a:p>
          <a:p>
            <a:r>
              <a:rPr lang="en-US" dirty="0"/>
              <a:t>Immigration Status</a:t>
            </a:r>
          </a:p>
          <a:p>
            <a:endParaRPr lang="en-US" dirty="0"/>
          </a:p>
        </p:txBody>
      </p:sp>
      <p:pic>
        <p:nvPicPr>
          <p:cNvPr id="4" name="Picture 3" descr="culture.jpg"/>
          <p:cNvPicPr>
            <a:picLocks noChangeAspect="1"/>
          </p:cNvPicPr>
          <p:nvPr/>
        </p:nvPicPr>
        <p:blipFill>
          <a:blip r:embed="rId3"/>
          <a:stretch>
            <a:fillRect/>
          </a:stretch>
        </p:blipFill>
        <p:spPr>
          <a:xfrm>
            <a:off x="4495800" y="1828800"/>
            <a:ext cx="3987800" cy="2044700"/>
          </a:xfrm>
          <a:prstGeom prst="rect">
            <a:avLst/>
          </a:prstGeom>
        </p:spPr>
      </p:pic>
      <p:pic>
        <p:nvPicPr>
          <p:cNvPr id="5" name="Picture 4" descr="immigration status.jpg"/>
          <p:cNvPicPr>
            <a:picLocks noChangeAspect="1"/>
          </p:cNvPicPr>
          <p:nvPr/>
        </p:nvPicPr>
        <p:blipFill>
          <a:blip r:embed="rId4"/>
          <a:stretch>
            <a:fillRect/>
          </a:stretch>
        </p:blipFill>
        <p:spPr>
          <a:xfrm>
            <a:off x="451000" y="3657601"/>
            <a:ext cx="2673200" cy="1771650"/>
          </a:xfrm>
          <a:prstGeom prst="rect">
            <a:avLst/>
          </a:prstGeom>
        </p:spPr>
      </p:pic>
      <p:pic>
        <p:nvPicPr>
          <p:cNvPr id="6" name="Picture 5" descr="language.jpg"/>
          <p:cNvPicPr>
            <a:picLocks noChangeAspect="1"/>
          </p:cNvPicPr>
          <p:nvPr/>
        </p:nvPicPr>
        <p:blipFill>
          <a:blip r:embed="rId5"/>
          <a:stretch>
            <a:fillRect/>
          </a:stretch>
        </p:blipFill>
        <p:spPr>
          <a:xfrm>
            <a:off x="3352800" y="4419600"/>
            <a:ext cx="4826000" cy="16891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a:solidFill>
                  <a:schemeClr val="tx1"/>
                </a:solidFill>
                <a:latin typeface="Cambria" panose="02040503050406030204" pitchFamily="18" charset="0"/>
              </a:rPr>
              <a:t>Language Access</a:t>
            </a:r>
            <a:endParaRPr lang="en-US" sz="4400" dirty="0"/>
          </a:p>
        </p:txBody>
      </p:sp>
      <p:sp>
        <p:nvSpPr>
          <p:cNvPr id="3" name="Content Placeholder 2"/>
          <p:cNvSpPr>
            <a:spLocks noGrp="1"/>
          </p:cNvSpPr>
          <p:nvPr>
            <p:ph sz="quarter" idx="1"/>
          </p:nvPr>
        </p:nvSpPr>
        <p:spPr>
          <a:xfrm>
            <a:off x="487680" y="5943600"/>
            <a:ext cx="11780520" cy="457200"/>
          </a:xfrm>
        </p:spPr>
        <p:txBody>
          <a:bodyPr>
            <a:normAutofit fontScale="92500" lnSpcReduction="10000"/>
          </a:bodyPr>
          <a:lstStyle/>
          <a:p>
            <a:pPr>
              <a:buNone/>
            </a:pPr>
            <a:r>
              <a:rPr lang="en-US" dirty="0">
                <a:hlinkClick r:id="rId3"/>
              </a:rPr>
              <a:t>https://youtu.be/twINuqacDdY</a:t>
            </a:r>
            <a:endParaRPr lang="en-US" dirty="0"/>
          </a:p>
        </p:txBody>
      </p:sp>
      <p:pic>
        <p:nvPicPr>
          <p:cNvPr id="4" name="Picture 3" descr="Screen Shot 2017-04-18 at 8.37.46 PM.png"/>
          <p:cNvPicPr>
            <a:picLocks noChangeAspect="1"/>
          </p:cNvPicPr>
          <p:nvPr/>
        </p:nvPicPr>
        <p:blipFill>
          <a:blip r:embed="rId4"/>
          <a:stretch>
            <a:fillRect/>
          </a:stretch>
        </p:blipFill>
        <p:spPr>
          <a:xfrm>
            <a:off x="609600" y="1447800"/>
            <a:ext cx="7924800" cy="44907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758952"/>
          </a:xfrm>
        </p:spPr>
        <p:txBody>
          <a:bodyPr>
            <a:noAutofit/>
          </a:bodyPr>
          <a:lstStyle/>
          <a:p>
            <a:r>
              <a:rPr lang="en-US" sz="4300" b="1" dirty="0">
                <a:solidFill>
                  <a:schemeClr val="tx1"/>
                </a:solidFill>
                <a:latin typeface="Cambria" panose="02040503050406030204" pitchFamily="18" charset="0"/>
              </a:rPr>
              <a:t>Why Do Language Rights Matter?</a:t>
            </a:r>
          </a:p>
        </p:txBody>
      </p:sp>
      <p:sp>
        <p:nvSpPr>
          <p:cNvPr id="3" name="Content Placeholder 2"/>
          <p:cNvSpPr>
            <a:spLocks noGrp="1"/>
          </p:cNvSpPr>
          <p:nvPr>
            <p:ph sz="quarter" idx="1"/>
          </p:nvPr>
        </p:nvSpPr>
        <p:spPr/>
        <p:txBody>
          <a:bodyPr>
            <a:normAutofit/>
          </a:bodyPr>
          <a:lstStyle/>
          <a:p>
            <a:r>
              <a:rPr lang="en-US" sz="3000" dirty="0">
                <a:latin typeface="Cambria" panose="02040503050406030204" pitchFamily="18" charset="0"/>
              </a:rPr>
              <a:t>U.S. becoming a “majority minority” country.</a:t>
            </a:r>
          </a:p>
          <a:p>
            <a:r>
              <a:rPr lang="en-US" sz="3000" dirty="0">
                <a:latin typeface="Cambria" panose="02040503050406030204" pitchFamily="18" charset="0"/>
              </a:rPr>
              <a:t>In MA, 22% of the population speaks a language other than English at home.</a:t>
            </a:r>
          </a:p>
          <a:p>
            <a:r>
              <a:rPr lang="en-US" sz="3000" dirty="0">
                <a:latin typeface="Cambria" panose="02040503050406030204" pitchFamily="18" charset="0"/>
              </a:rPr>
              <a:t>Provides access to decision making.</a:t>
            </a:r>
          </a:p>
          <a:p>
            <a:r>
              <a:rPr lang="en-US" sz="3000" dirty="0">
                <a:latin typeface="Cambria" panose="02040503050406030204" pitchFamily="18" charset="0"/>
              </a:rPr>
              <a:t>Without them a person may unknowingly waive rights to services.</a:t>
            </a:r>
          </a:p>
          <a:p>
            <a:r>
              <a:rPr lang="en-US" sz="3000" dirty="0">
                <a:latin typeface="Cambria" panose="02040503050406030204" pitchFamily="18" charset="0"/>
              </a:rPr>
              <a:t>It is discrimination, same law as if person is not provided services due to color of skin or race.</a:t>
            </a:r>
          </a:p>
        </p:txBody>
      </p:sp>
    </p:spTree>
    <p:extLst>
      <p:ext uri="{BB962C8B-B14F-4D97-AF65-F5344CB8AC3E}">
        <p14:creationId xmlns:p14="http://schemas.microsoft.com/office/powerpoint/2010/main" val="2458677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758952"/>
          </a:xfrm>
        </p:spPr>
        <p:txBody>
          <a:bodyPr>
            <a:noAutofit/>
          </a:bodyPr>
          <a:lstStyle/>
          <a:p>
            <a:r>
              <a:rPr lang="en-US" sz="4500" b="1" dirty="0">
                <a:solidFill>
                  <a:srgbClr val="000000"/>
                </a:solidFill>
                <a:latin typeface="Cambria" panose="02040503050406030204" pitchFamily="18" charset="0"/>
              </a:rPr>
              <a:t>Who is an LEP person?</a:t>
            </a:r>
          </a:p>
        </p:txBody>
      </p:sp>
      <p:sp>
        <p:nvSpPr>
          <p:cNvPr id="3" name="Content Placeholder 2"/>
          <p:cNvSpPr>
            <a:spLocks noGrp="1"/>
          </p:cNvSpPr>
          <p:nvPr>
            <p:ph idx="1"/>
          </p:nvPr>
        </p:nvSpPr>
        <p:spPr>
          <a:xfrm>
            <a:off x="228600" y="1676400"/>
            <a:ext cx="8686799" cy="4953000"/>
          </a:xfrm>
        </p:spPr>
        <p:txBody>
          <a:bodyPr>
            <a:normAutofit/>
          </a:bodyPr>
          <a:lstStyle/>
          <a:p>
            <a:r>
              <a:rPr lang="en-US" dirty="0">
                <a:latin typeface="Cambria" panose="02040503050406030204" pitchFamily="18" charset="0"/>
              </a:rPr>
              <a:t>“Individual with a limited ability to read, write, speak, and understand English.”</a:t>
            </a:r>
          </a:p>
          <a:p>
            <a:pPr marL="0" indent="0">
              <a:buNone/>
            </a:pPr>
            <a:endParaRPr lang="en-US" dirty="0">
              <a:latin typeface="Cambria" panose="02040503050406030204" pitchFamily="18" charset="0"/>
            </a:endParaRPr>
          </a:p>
          <a:p>
            <a:r>
              <a:rPr lang="en-US" dirty="0">
                <a:latin typeface="Cambria" panose="02040503050406030204" pitchFamily="18" charset="0"/>
              </a:rPr>
              <a:t>Person “does not have to be limited in all “speaking, reading, writing and comprehending.” </a:t>
            </a:r>
          </a:p>
          <a:p>
            <a:endParaRPr lang="en-US" dirty="0">
              <a:latin typeface="Cambria" panose="02040503050406030204" pitchFamily="18" charset="0"/>
            </a:endParaRPr>
          </a:p>
          <a:p>
            <a:r>
              <a:rPr lang="en-US" dirty="0">
                <a:latin typeface="Cambria" panose="02040503050406030204" pitchFamily="18" charset="0"/>
              </a:rPr>
              <a:t>Can be the family member of an English speaker who is involved in the care of that person.</a:t>
            </a:r>
          </a:p>
          <a:p>
            <a:pPr>
              <a:buNone/>
            </a:pPr>
            <a:endParaRPr lang="en-US" dirty="0">
              <a:latin typeface="Cambria" panose="02040503050406030204" pitchFamily="18" charset="0"/>
            </a:endParaRPr>
          </a:p>
          <a:p>
            <a:pPr>
              <a:buNone/>
            </a:pPr>
            <a:endParaRPr lang="en-US" dirty="0">
              <a:latin typeface="Cambria" panose="02040503050406030204" pitchFamily="18" charset="0"/>
            </a:endParaRPr>
          </a:p>
        </p:txBody>
      </p:sp>
    </p:spTree>
    <p:extLst>
      <p:ext uri="{BB962C8B-B14F-4D97-AF65-F5344CB8AC3E}">
        <p14:creationId xmlns:p14="http://schemas.microsoft.com/office/powerpoint/2010/main" val="2922122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latin typeface="Cambria" panose="02040503050406030204" pitchFamily="18" charset="0"/>
              </a:rPr>
              <a:t>It’s Not Only Wrong, It’s Illegal</a:t>
            </a:r>
            <a:endParaRPr lang="en-US" dirty="0"/>
          </a:p>
        </p:txBody>
      </p:sp>
      <p:sp>
        <p:nvSpPr>
          <p:cNvPr id="3" name="Content Placeholder 2"/>
          <p:cNvSpPr>
            <a:spLocks noGrp="1"/>
          </p:cNvSpPr>
          <p:nvPr>
            <p:ph sz="quarter" idx="1"/>
          </p:nvPr>
        </p:nvSpPr>
        <p:spPr/>
        <p:txBody>
          <a:bodyPr>
            <a:normAutofit/>
          </a:bodyPr>
          <a:lstStyle/>
          <a:p>
            <a:pPr marL="0" indent="0">
              <a:buNone/>
            </a:pPr>
            <a:r>
              <a:rPr lang="en-US" sz="2800" dirty="0">
                <a:latin typeface="Cambria" panose="02040503050406030204" pitchFamily="18" charset="0"/>
              </a:rPr>
              <a:t>Title VI of the Civil Rights Act of 1964 prohibits discrimination based on race, color, or national origin in programs or activities that receive federal financial assistance.</a:t>
            </a:r>
          </a:p>
          <a:p>
            <a:pPr marL="0" indent="0">
              <a:buNone/>
            </a:pPr>
            <a:endParaRPr lang="en-US" sz="2800" b="1" dirty="0">
              <a:latin typeface="Cambria" panose="02040503050406030204" pitchFamily="18" charset="0"/>
            </a:endParaRPr>
          </a:p>
          <a:p>
            <a:pPr marL="0" indent="0">
              <a:buNone/>
            </a:pPr>
            <a:r>
              <a:rPr lang="en-US" sz="2800" b="1" dirty="0">
                <a:latin typeface="Cambria" panose="02040503050406030204" pitchFamily="18" charset="0"/>
              </a:rPr>
              <a:t>Language is a proxy for national origin.</a:t>
            </a:r>
          </a:p>
          <a:p>
            <a:pPr marL="0" indent="0">
              <a:buNone/>
            </a:pPr>
            <a:endParaRPr lang="en-US" sz="2800" dirty="0">
              <a:latin typeface="Cambria" panose="02040503050406030204" pitchFamily="18" charset="0"/>
            </a:endParaRPr>
          </a:p>
          <a:p>
            <a:pPr marL="0" indent="0">
              <a:buNone/>
            </a:pPr>
            <a:r>
              <a:rPr lang="en-US" sz="2800" dirty="0">
                <a:latin typeface="Cambria" panose="02040503050406030204" pitchFamily="18" charset="0"/>
              </a:rPr>
              <a:t>Extends to </a:t>
            </a:r>
            <a:r>
              <a:rPr lang="en-US" sz="2800" b="1" u="sng" dirty="0">
                <a:latin typeface="Cambria" panose="02040503050406030204" pitchFamily="18" charset="0"/>
              </a:rPr>
              <a:t>all</a:t>
            </a:r>
            <a:r>
              <a:rPr lang="en-US" sz="2800" dirty="0">
                <a:latin typeface="Cambria" panose="02040503050406030204" pitchFamily="18" charset="0"/>
              </a:rPr>
              <a:t> recipient and sub-recipient entities.</a:t>
            </a:r>
          </a:p>
          <a:p>
            <a:endParaRPr lang="en-US" dirty="0">
              <a:latin typeface="+mj-lt"/>
            </a:endParaRPr>
          </a:p>
        </p:txBody>
      </p:sp>
    </p:spTree>
    <p:extLst>
      <p:ext uri="{BB962C8B-B14F-4D97-AF65-F5344CB8AC3E}">
        <p14:creationId xmlns:p14="http://schemas.microsoft.com/office/powerpoint/2010/main" val="346994910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2050</TotalTime>
  <Words>2945</Words>
  <Application>Microsoft Office PowerPoint</Application>
  <PresentationFormat>On-screen Show (4:3)</PresentationFormat>
  <Paragraphs>300</Paragraphs>
  <Slides>27</Slides>
  <Notes>18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Abadi MT Condensed Extra Bold</vt:lpstr>
      <vt:lpstr>Arial</vt:lpstr>
      <vt:lpstr>Brush Script MT Italic</vt:lpstr>
      <vt:lpstr>Calibri</vt:lpstr>
      <vt:lpstr>Cambria</vt:lpstr>
      <vt:lpstr>Courier New</vt:lpstr>
      <vt:lpstr>Georgia</vt:lpstr>
      <vt:lpstr>News Gothic MT</vt:lpstr>
      <vt:lpstr>Verdana</vt:lpstr>
      <vt:lpstr>Wingdings</vt:lpstr>
      <vt:lpstr>Wingdings 2</vt:lpstr>
      <vt:lpstr>Civic</vt:lpstr>
      <vt:lpstr>Creating Access for Immigrant Families to Ensure Best Outcomes</vt:lpstr>
      <vt:lpstr>A Country of Immigrants</vt:lpstr>
      <vt:lpstr>Immigrants in Massachusetts </vt:lpstr>
      <vt:lpstr>An Integral Part of the Economy</vt:lpstr>
      <vt:lpstr>Three Main Areas of Focus </vt:lpstr>
      <vt:lpstr>Language Access</vt:lpstr>
      <vt:lpstr>Why Do Language Rights Matter?</vt:lpstr>
      <vt:lpstr>Who is an LEP person?</vt:lpstr>
      <vt:lpstr>It’s Not Only Wrong, It’s Illegal</vt:lpstr>
      <vt:lpstr>What are the Language Rights? </vt:lpstr>
      <vt:lpstr>A Qualified Interpreter</vt:lpstr>
      <vt:lpstr>Who is an appropriate interpreter? </vt:lpstr>
      <vt:lpstr>What are Vital Documents?</vt:lpstr>
      <vt:lpstr>Google Doc is Not Appropriate. Ever.</vt:lpstr>
      <vt:lpstr>What Does This All Mean?</vt:lpstr>
      <vt:lpstr>Immigration</vt:lpstr>
      <vt:lpstr>Immigrant Children Must be Educated</vt:lpstr>
      <vt:lpstr>But the Child Must be a Resident </vt:lpstr>
      <vt:lpstr>José and His Family</vt:lpstr>
      <vt:lpstr>Enrollment Rights of Immigrants</vt:lpstr>
      <vt:lpstr>Enrollment Requirements and Rights</vt:lpstr>
      <vt:lpstr>ICE Guidance on Sensitive Locations</vt:lpstr>
      <vt:lpstr>Helping Immigrant Families Adjust </vt:lpstr>
      <vt:lpstr>Many Kinds of Privilege</vt:lpstr>
      <vt:lpstr>Match nonverbal  and verbal messages</vt:lpstr>
      <vt:lpstr>Creating Bridges: Consider</vt:lpstr>
      <vt:lpstr>For Question or To Contact Us</vt:lpstr>
    </vt:vector>
  </TitlesOfParts>
  <Company>MLRI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Services to Limited English Proficient Persons</dc:title>
  <dc:creator>Tere Ramos</dc:creator>
  <cp:lastModifiedBy>Roula</cp:lastModifiedBy>
  <cp:revision>75</cp:revision>
  <cp:lastPrinted>2016-11-30T22:19:34Z</cp:lastPrinted>
  <dcterms:created xsi:type="dcterms:W3CDTF">2017-04-19T01:57:48Z</dcterms:created>
  <dcterms:modified xsi:type="dcterms:W3CDTF">2017-04-22T18:19:42Z</dcterms:modified>
</cp:coreProperties>
</file>