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313" r:id="rId5"/>
    <p:sldId id="309" r:id="rId6"/>
    <p:sldId id="312" r:id="rId7"/>
    <p:sldId id="317" r:id="rId8"/>
    <p:sldId id="299" r:id="rId9"/>
    <p:sldId id="318" r:id="rId10"/>
    <p:sldId id="304" r:id="rId11"/>
    <p:sldId id="307" r:id="rId12"/>
    <p:sldId id="306" r:id="rId13"/>
    <p:sldId id="316" r:id="rId14"/>
    <p:sldId id="288" r:id="rId15"/>
    <p:sldId id="311" r:id="rId16"/>
    <p:sldId id="315" r:id="rId17"/>
    <p:sldId id="290" r:id="rId18"/>
    <p:sldId id="294" r:id="rId19"/>
    <p:sldId id="295" r:id="rId20"/>
    <p:sldId id="310" r:id="rId21"/>
    <p:sldId id="314" r:id="rId22"/>
    <p:sldId id="274" r:id="rId23"/>
    <p:sldId id="302" r:id="rId24"/>
    <p:sldId id="303" r:id="rId25"/>
    <p:sldId id="276" r:id="rId26"/>
    <p:sldId id="286" r:id="rId27"/>
    <p:sldId id="285"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f, Rebecca B. (CDC/ONDIEH/NCBDDD)" initials="rb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B84"/>
    <a:srgbClr val="823D97"/>
    <a:srgbClr val="752B8C"/>
    <a:srgbClr val="23AF80"/>
    <a:srgbClr val="16A28B"/>
    <a:srgbClr val="19B99E"/>
    <a:srgbClr val="1D8F69"/>
    <a:srgbClr val="A29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39" autoAdjust="0"/>
  </p:normalViewPr>
  <p:slideViewPr>
    <p:cSldViewPr>
      <p:cViewPr varScale="1">
        <p:scale>
          <a:sx n="71" d="100"/>
          <a:sy n="71" d="100"/>
        </p:scale>
        <p:origin x="181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480"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dirty="0" smtClean="0">
                <a:latin typeface="+mn-lt"/>
              </a:defRPr>
            </a:lvl1pPr>
          </a:lstStyle>
          <a:p>
            <a:pPr>
              <a:defRPr/>
            </a:pPr>
            <a:r>
              <a:rPr lang="en-US"/>
              <a:t>Act Early Ambassadors Master Slide Deck</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2B5AE1A-4C3A-41AC-A7EB-0A70AD272636}" type="datetimeFigureOut">
              <a:rPr lang="en-US"/>
              <a:pPr>
                <a:defRPr/>
              </a:pPr>
              <a:t>4/22/2017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ED61C11-A17C-4BF0-AC11-5965B7D23093}" type="slidenum">
              <a:rPr lang="en-US"/>
              <a:pPr>
                <a:defRPr/>
              </a:pPr>
              <a:t>‹#›</a:t>
            </a:fld>
            <a:endParaRPr lang="en-US"/>
          </a:p>
        </p:txBody>
      </p:sp>
    </p:spTree>
    <p:extLst>
      <p:ext uri="{BB962C8B-B14F-4D97-AF65-F5344CB8AC3E}">
        <p14:creationId xmlns:p14="http://schemas.microsoft.com/office/powerpoint/2010/main" val="120235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1CF949F-37B6-4937-A21C-24D941C7F3E2}" type="datetimeFigureOut">
              <a:rPr lang="en-US" smtClean="0"/>
              <a:pPr/>
              <a:t>4/22/2017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636E45B-577A-490B-8B00-B07B51A4B7E6}" type="slidenum">
              <a:rPr lang="en-US" smtClean="0"/>
              <a:pPr/>
              <a:t>‹#›</a:t>
            </a:fld>
            <a:endParaRPr lang="en-US"/>
          </a:p>
        </p:txBody>
      </p:sp>
    </p:spTree>
    <p:extLst>
      <p:ext uri="{BB962C8B-B14F-4D97-AF65-F5344CB8AC3E}">
        <p14:creationId xmlns:p14="http://schemas.microsoft.com/office/powerpoint/2010/main" val="235352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panadvocacy.org/sites/default/files/files/Child%20Development%20&amp;%20Health%20Passport-English.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spanadvocacy.org/sites/default/files/files/Spanish%20Passport%20(2).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 LTSAE NJ focus and SPAN vision &amp; mission</a:t>
            </a:r>
          </a:p>
          <a:p>
            <a:endParaRPr lang="en-US" dirty="0"/>
          </a:p>
          <a:p>
            <a:r>
              <a:rPr lang="en-US" dirty="0"/>
              <a:t>LTSAE NJ Focus - Leveraging partnerships to ensure that all efforts related to early developmental monitoring and screening are working together to compliment each other, maximize impact and reduce duplication. This allows opportunities for creation of policies and protocols to address gaps and ensure consistency in access to effective screening, and development and dissemination of NJ-specific, family-friendly, culturally competent tools and resources to meet identified needs.</a:t>
            </a:r>
          </a:p>
          <a:p>
            <a:endParaRPr lang="en-US" dirty="0"/>
          </a:p>
          <a:p>
            <a:r>
              <a:rPr lang="en-US" dirty="0"/>
              <a:t>SPAN is a "one stop" for New Jersey families and is the Parent Training &amp; Information Center; Family to Family Health Information Center; Family Voices State Affiliate Organization; Parent to Parent USA affiliate; and a chapter of the Federation of Families for Children's Mental Health.  </a:t>
            </a:r>
            <a:r>
              <a:rPr lang="en-US" b="1" dirty="0"/>
              <a:t>Nationally SPAN is a partner with Family</a:t>
            </a:r>
            <a:r>
              <a:rPr lang="en-US" b="1" baseline="0" dirty="0"/>
              <a:t> Voices on the National Center for Family Professional Partnerships, funded by the Maternal and Child Health Bureau, and houses the National Center for Parent Information and Resources and the National RAISE Transition Parent TA Center, funded by the US Department of Education.</a:t>
            </a:r>
            <a:endParaRPr lang="en-US" b="1" dirty="0"/>
          </a:p>
          <a:p>
            <a:endParaRPr lang="en-US"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1</a:t>
            </a:fld>
            <a:endParaRPr lang="en-US"/>
          </a:p>
        </p:txBody>
      </p:sp>
    </p:spTree>
    <p:extLst>
      <p:ext uri="{BB962C8B-B14F-4D97-AF65-F5344CB8AC3E}">
        <p14:creationId xmlns:p14="http://schemas.microsoft.com/office/powerpoint/2010/main" val="1627081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dirty="0">
                <a:solidFill>
                  <a:srgbClr val="823D97"/>
                </a:solidFill>
                <a:latin typeface="Arial Narrow" pitchFamily="34" charset="0"/>
                <a:cs typeface="Times New Roman" pitchFamily="18" charset="0"/>
              </a:rPr>
              <a:t>LTSAE Ambassador was invited by the state HMG team to attend the forum with them. Funds to support  Ambassador’s attendance every year was also provided by the state HMG team.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2000" dirty="0">
              <a:solidFill>
                <a:srgbClr val="823D97"/>
              </a:solidFill>
              <a:latin typeface="Arial Narrow" pitchFamily="34" charset="0"/>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dirty="0">
                <a:solidFill>
                  <a:srgbClr val="823D97"/>
                </a:solidFill>
                <a:latin typeface="Arial Narrow" pitchFamily="34" charset="0"/>
                <a:cs typeface="Times New Roman" pitchFamily="18" charset="0"/>
              </a:rPr>
              <a:t>NJ’s LTSAE Ambassador in collaboration with LTSAE Ambassadors from other North East States (CT, RI, MA, ME, NH, VT)  hosted the North East Regional Act Early Summit where each state was able to bring a team of up to 14 team members to participate. It was a wonderful opportunity for state teams  to learn from each other and come up with strategic priorities to work within each of our states and to revitalize the Act Early Teams in NJ and other participating states. The NJ team included representatives from the state HMG team.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2000" dirty="0">
              <a:solidFill>
                <a:srgbClr val="823D97"/>
              </a:solidFill>
              <a:latin typeface="Arial Narrow" pitchFamily="34" charset="0"/>
              <a:cs typeface="Times New Roman" pitchFamily="18" charset="0"/>
            </a:endParaRPr>
          </a:p>
          <a:p>
            <a:r>
              <a:rPr lang="en-US" b="0" dirty="0"/>
              <a:t>Participation in</a:t>
            </a:r>
            <a:r>
              <a:rPr lang="en-US" b="0" baseline="0" dirty="0"/>
              <a:t> these initiatives has enabled promotion of LTSAE program and resources and has helped foster collaborative partnerships to build on existing and ongoing efforts to improve early screening initiatives and connection to early intervention services. </a:t>
            </a:r>
          </a:p>
          <a:p>
            <a:endParaRPr lang="en-US" b="0" baseline="0" dirty="0"/>
          </a:p>
          <a:p>
            <a:endParaRPr lang="en-US" b="1"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5636E45B-577A-490B-8B00-B07B51A4B7E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75521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11</a:t>
            </a:fld>
            <a:endParaRPr lang="en-US"/>
          </a:p>
        </p:txBody>
      </p:sp>
    </p:spTree>
    <p:extLst>
      <p:ext uri="{BB962C8B-B14F-4D97-AF65-F5344CB8AC3E}">
        <p14:creationId xmlns:p14="http://schemas.microsoft.com/office/powerpoint/2010/main" val="289487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tool that parents can use along with the Center for Disease Control’s (CDC’s) Milestones Moments booklet to track their child’s health, wellness, and development. It includes:</a:t>
            </a:r>
          </a:p>
          <a:p>
            <a:pPr lvl="0"/>
            <a:r>
              <a:rPr lang="en-US" sz="1200" b="1" kern="1200" dirty="0">
                <a:solidFill>
                  <a:schemeClr val="tx1"/>
                </a:solidFill>
                <a:effectLst/>
                <a:latin typeface="+mn-lt"/>
                <a:ea typeface="+mn-ea"/>
                <a:cs typeface="+mn-cs"/>
              </a:rPr>
              <a:t>Definitions</a:t>
            </a:r>
            <a:r>
              <a:rPr lang="en-US" sz="1200" kern="1200" dirty="0">
                <a:solidFill>
                  <a:schemeClr val="tx1"/>
                </a:solidFill>
                <a:effectLst/>
                <a:latin typeface="+mn-lt"/>
                <a:ea typeface="+mn-ea"/>
                <a:cs typeface="+mn-cs"/>
              </a:rPr>
              <a:t> of Developmental Monitoring and Screening</a:t>
            </a:r>
          </a:p>
          <a:p>
            <a:pPr lvl="0"/>
            <a:r>
              <a:rPr lang="en-US" sz="1200" b="1" kern="1200" dirty="0">
                <a:solidFill>
                  <a:schemeClr val="tx1"/>
                </a:solidFill>
                <a:effectLst/>
                <a:latin typeface="+mn-lt"/>
                <a:ea typeface="+mn-ea"/>
                <a:cs typeface="+mn-cs"/>
              </a:rPr>
              <a:t>Well-Child Visit Tracker</a:t>
            </a:r>
            <a:r>
              <a:rPr lang="en-US" sz="1200" kern="1200" dirty="0">
                <a:solidFill>
                  <a:schemeClr val="tx1"/>
                </a:solidFill>
                <a:effectLst/>
                <a:latin typeface="+mn-lt"/>
                <a:ea typeface="+mn-ea"/>
                <a:cs typeface="+mn-cs"/>
              </a:rPr>
              <a:t> to track child’s height, weight, immunizations, etc., </a:t>
            </a:r>
            <a:r>
              <a:rPr lang="en-US" sz="1200" b="1" kern="1200" dirty="0">
                <a:solidFill>
                  <a:schemeClr val="tx1"/>
                </a:solidFill>
                <a:effectLst/>
                <a:latin typeface="+mn-lt"/>
                <a:ea typeface="+mn-ea"/>
                <a:cs typeface="+mn-cs"/>
              </a:rPr>
              <a:t>and particularly head circumference which is critical information, given the current Zika crisis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Developmental Tracker</a:t>
            </a:r>
            <a:r>
              <a:rPr lang="en-US" sz="1200" kern="1200" dirty="0">
                <a:solidFill>
                  <a:schemeClr val="tx1"/>
                </a:solidFill>
                <a:effectLst/>
                <a:latin typeface="+mn-lt"/>
                <a:ea typeface="+mn-ea"/>
                <a:cs typeface="+mn-cs"/>
              </a:rPr>
              <a:t> to track child’s developmental and/or autism screening information including results and referrals for follow-up</a:t>
            </a:r>
          </a:p>
          <a:p>
            <a:pPr lvl="0"/>
            <a:r>
              <a:rPr lang="en-US" sz="1200" b="1" kern="1200" dirty="0">
                <a:solidFill>
                  <a:schemeClr val="tx1"/>
                </a:solidFill>
                <a:effectLst/>
                <a:latin typeface="+mn-lt"/>
                <a:ea typeface="+mn-ea"/>
                <a:cs typeface="+mn-cs"/>
              </a:rPr>
              <a:t>Notes Section</a:t>
            </a:r>
            <a:r>
              <a:rPr lang="en-US" sz="1200" kern="1200" dirty="0">
                <a:solidFill>
                  <a:schemeClr val="tx1"/>
                </a:solidFill>
                <a:effectLst/>
                <a:latin typeface="+mn-lt"/>
                <a:ea typeface="+mn-ea"/>
                <a:cs typeface="+mn-cs"/>
              </a:rPr>
              <a:t> to help keep track of child’s growth and development</a:t>
            </a:r>
          </a:p>
          <a:p>
            <a:pPr lvl="0"/>
            <a:r>
              <a:rPr lang="en-US" sz="1200" b="1" kern="1200" dirty="0">
                <a:solidFill>
                  <a:schemeClr val="tx1"/>
                </a:solidFill>
                <a:effectLst/>
                <a:latin typeface="+mn-lt"/>
                <a:ea typeface="+mn-ea"/>
                <a:cs typeface="+mn-cs"/>
              </a:rPr>
              <a:t>Contact information </a:t>
            </a:r>
            <a:r>
              <a:rPr lang="en-US" sz="1200" kern="1200" dirty="0">
                <a:solidFill>
                  <a:schemeClr val="tx1"/>
                </a:solidFill>
                <a:effectLst/>
                <a:latin typeface="+mn-lt"/>
                <a:ea typeface="+mn-ea"/>
                <a:cs typeface="+mn-cs"/>
              </a:rPr>
              <a:t>for NJ Early Intervention, Project Child Find, Statewide Parent Advocacy Network (SPAN) – NJ’s “one-stop” for families with children, and Help Me Grow NJ’s Central Phone Line</a:t>
            </a:r>
          </a:p>
          <a:p>
            <a:r>
              <a:rPr lang="en-US" sz="1200" kern="1200" dirty="0">
                <a:solidFill>
                  <a:schemeClr val="tx1"/>
                </a:solidFill>
                <a:effectLst/>
                <a:latin typeface="+mn-lt"/>
                <a:ea typeface="+mn-ea"/>
                <a:cs typeface="+mn-cs"/>
              </a:rPr>
              <a:t>The Passports are available in:</a:t>
            </a:r>
          </a:p>
          <a:p>
            <a:r>
              <a:rPr lang="en-US" sz="1200" b="1" kern="1200" dirty="0">
                <a:solidFill>
                  <a:schemeClr val="tx1"/>
                </a:solidFill>
                <a:effectLst/>
                <a:latin typeface="+mn-lt"/>
                <a:ea typeface="+mn-ea"/>
                <a:cs typeface="+mn-cs"/>
              </a:rPr>
              <a:t>ENGLISH: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http://www.spanadvocacy.org/sites/default/files/files/Child%20Development%20%26%20Health%20Passport-English.pdf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SPANISH: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http://www.spanadvocacy.org/sites/default/files/files/Spanish%20Passport%20%282%29.pdf</a:t>
            </a:r>
            <a:endParaRPr lang="en-US"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12</a:t>
            </a:fld>
            <a:endParaRPr lang="en-US"/>
          </a:p>
        </p:txBody>
      </p:sp>
    </p:spTree>
    <p:extLst>
      <p:ext uri="{BB962C8B-B14F-4D97-AF65-F5344CB8AC3E}">
        <p14:creationId xmlns:p14="http://schemas.microsoft.com/office/powerpoint/2010/main" val="343133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recently recorded a webinar about important resources for providers, case managers and others to connect families to when developmental concerns are identified for their children. The impetus for this webinar came from the Act Early Regional summit we attended in May, when it became clear that many of the partners, who are busy and not able to be as involved in all the initiatives as they might like, were unaware of the different resource compendiums that have been developed through our State Systems Grants and the work of NJ’s Community of Care Consortium. The plan is to upload the resources mentioned in the webinar on to flash drives (to be provided by DCF) and be made available to partners who complete the evaluation after listening to the webinar.</a:t>
            </a:r>
          </a:p>
          <a:p>
            <a:endParaRPr lang="en-US" dirty="0"/>
          </a:p>
          <a:p>
            <a:r>
              <a:rPr lang="en-US" dirty="0"/>
              <a:t>This work also builds and extends relationship built through the integrated systems grant projects related to medical home and developmental screening and, the help me grow, ECCS, project launch, and race to the top initiatives.</a:t>
            </a:r>
          </a:p>
          <a:p>
            <a:endParaRPr lang="en-US"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13</a:t>
            </a:fld>
            <a:endParaRPr lang="en-US"/>
          </a:p>
        </p:txBody>
      </p:sp>
    </p:spTree>
    <p:extLst>
      <p:ext uri="{BB962C8B-B14F-4D97-AF65-F5344CB8AC3E}">
        <p14:creationId xmlns:p14="http://schemas.microsoft.com/office/powerpoint/2010/main" val="240711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Workshops and/or trainings on developmental milestones monitoring, importance of early screening and tips for talking to parents will be made available for NJ’s Home Visiting and WIC program staff via in-person training, web-based workshops, and archived webinars/ workshops.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2000" b="0" dirty="0">
              <a:solidFill>
                <a:srgbClr val="000000"/>
              </a:solidFill>
              <a:latin typeface="Arial Narrow" pitchFamily="34" charset="0"/>
              <a:cs typeface="Times New Roman" pitchFamily="18" charset="0"/>
            </a:endParaRPr>
          </a:p>
        </p:txBody>
      </p:sp>
      <p:sp>
        <p:nvSpPr>
          <p:cNvPr id="4" name="Slide Number Placeholder 3"/>
          <p:cNvSpPr>
            <a:spLocks noGrp="1"/>
          </p:cNvSpPr>
          <p:nvPr>
            <p:ph type="sldNum" sz="quarter" idx="10"/>
          </p:nvPr>
        </p:nvSpPr>
        <p:spPr/>
        <p:txBody>
          <a:bodyPr/>
          <a:lstStyle/>
          <a:p>
            <a:fld id="{5636E45B-577A-490B-8B00-B07B51A4B7E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59789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rgbClr val="000000"/>
                </a:solidFill>
                <a:latin typeface="Arial Narrow" pitchFamily="34" charset="0"/>
                <a:cs typeface="Times New Roman" pitchFamily="18" charset="0"/>
              </a:rPr>
              <a:t>Outreach to faith based organizations such as churches, temples, and mosques, libraries, museums, grocery stores, salons, food pantries etc. </a:t>
            </a:r>
            <a:endParaRPr lang="en-US" sz="2000" b="0" baseline="0" dirty="0">
              <a:solidFill>
                <a:srgbClr val="823D97"/>
              </a:solidFill>
              <a:latin typeface="Arial Narrow" pitchFamily="34" charset="0"/>
              <a:cs typeface="Times New Roman" pitchFamily="18" charset="0"/>
            </a:endParaRPr>
          </a:p>
        </p:txBody>
      </p:sp>
      <p:sp>
        <p:nvSpPr>
          <p:cNvPr id="4" name="Slide Number Placeholder 3"/>
          <p:cNvSpPr>
            <a:spLocks noGrp="1"/>
          </p:cNvSpPr>
          <p:nvPr>
            <p:ph type="sldNum" sz="quarter" idx="10"/>
          </p:nvPr>
        </p:nvSpPr>
        <p:spPr/>
        <p:txBody>
          <a:bodyPr/>
          <a:lstStyle/>
          <a:p>
            <a:fld id="{5636E45B-577A-490B-8B00-B07B51A4B7E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1499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a:t>
            </a:r>
            <a:r>
              <a:rPr lang="en-US" baseline="0" dirty="0"/>
              <a:t> on this slide, is a flow chart that lists several important connections that providers should help families make upon recognizing a developmental concern for their child. A flow chart like this one was developed for each of New Jersey’s 21 counties as part of New Jersey’s second Act Early State System’s Grant project, providing in-person parent led training to Head Start staff. Once again, </a:t>
            </a:r>
            <a:r>
              <a:rPr lang="en-US" dirty="0"/>
              <a:t>our goal for these flow charts is for them to serve as a starting point for families, educators, and others to help connect families with the appropriate types of services and supports when a concern about a child’s development is detected. We used the state’s website of evaluation centers to populate the list and listed as many as could fit in the bubbles on the front and on the list on the back, keeping the entire document readable and to one page. We did not intend for this to be an exhaustive list of all the resources available to families. It is our hope that family navigators, supporters or case managers will suggest to families additional connections or resources not included on the charts. These re-designed flow charts are meant to be more colorful and appealing for families and child care staff and are meant to be </a:t>
            </a:r>
            <a:r>
              <a:rPr lang="en-US" baseline="0" dirty="0"/>
              <a:t>hung in a central location and/or shared with families. </a:t>
            </a:r>
          </a:p>
          <a:p>
            <a:endParaRPr lang="en-US" baseline="0" dirty="0"/>
          </a:p>
          <a:p>
            <a:r>
              <a:rPr lang="en-US" baseline="0" dirty="0"/>
              <a:t>We are going to revise these soon to include the central intake phone numbers as soon as they are finalized. A statewide version of this flowchart is also being developed and will be available shortly.</a:t>
            </a:r>
          </a:p>
          <a:p>
            <a:endParaRPr lang="en-US" baseline="0" dirty="0"/>
          </a:p>
          <a:p>
            <a:r>
              <a:rPr lang="en-US" baseline="0" dirty="0"/>
              <a:t>In addition, these flow charts will be shared with the central intake care managers and the special child health services case managers.</a:t>
            </a:r>
          </a:p>
        </p:txBody>
      </p:sp>
      <p:sp>
        <p:nvSpPr>
          <p:cNvPr id="4" name="Slide Number Placeholder 3"/>
          <p:cNvSpPr>
            <a:spLocks noGrp="1"/>
          </p:cNvSpPr>
          <p:nvPr>
            <p:ph type="sldNum" sz="quarter" idx="10"/>
          </p:nvPr>
        </p:nvSpPr>
        <p:spPr/>
        <p:txBody>
          <a:bodyPr/>
          <a:lstStyle/>
          <a:p>
            <a:fld id="{5687A55A-7867-A543-A56F-75170318A443}" type="slidenum">
              <a:rPr lang="en-US" smtClean="0"/>
              <a:pPr/>
              <a:t>19</a:t>
            </a:fld>
            <a:endParaRPr lang="en-US"/>
          </a:p>
        </p:txBody>
      </p:sp>
    </p:spTree>
    <p:extLst>
      <p:ext uri="{BB962C8B-B14F-4D97-AF65-F5344CB8AC3E}">
        <p14:creationId xmlns:p14="http://schemas.microsoft.com/office/powerpoint/2010/main" val="99784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793E-DEED-4426-A126-B648E1C119FF}" type="slidenum">
              <a:rPr lang="en-US" smtClean="0"/>
              <a:t>21</a:t>
            </a:fld>
            <a:endParaRPr lang="en-US"/>
          </a:p>
        </p:txBody>
      </p:sp>
    </p:spTree>
    <p:extLst>
      <p:ext uri="{BB962C8B-B14F-4D97-AF65-F5344CB8AC3E}">
        <p14:creationId xmlns:p14="http://schemas.microsoft.com/office/powerpoint/2010/main" val="4285126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22</a:t>
            </a:fld>
            <a:endParaRPr lang="en-US"/>
          </a:p>
        </p:txBody>
      </p:sp>
    </p:spTree>
    <p:extLst>
      <p:ext uri="{BB962C8B-B14F-4D97-AF65-F5344CB8AC3E}">
        <p14:creationId xmlns:p14="http://schemas.microsoft.com/office/powerpoint/2010/main" val="93359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23</a:t>
            </a:fld>
            <a:endParaRPr lang="en-US"/>
          </a:p>
        </p:txBody>
      </p:sp>
    </p:spTree>
    <p:extLst>
      <p:ext uri="{BB962C8B-B14F-4D97-AF65-F5344CB8AC3E}">
        <p14:creationId xmlns:p14="http://schemas.microsoft.com/office/powerpoint/2010/main" val="356897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New Jersey, we have various early childhood programs and services across state departments, the DOE, DHS, DCF and DOH.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 the Signs. Act Early (LTSAE) information and resources are shared by all SPAN projects with the families and professionals with whom they work.  For example: The NJ Inclusive Child Care Project (NJICCP), funded by NJDHS, disseminates LTSAE materials as part of their screening trainings and TA (including how to talk to parents) for family child care providers in all 21 counties.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SPAN encourages our multiple state and local partners, from state agencies and statewide organizations, including those focused on child care, healthcare, mental health, immigrant issues, etc.; to county Child Care Resource and Referral Agencies, County Councils for Young Children, Special Child Health Services Case Management Units, FQHCs, Family Support Organizations, etc.; to local community-based and child and family-serving organizations, to disseminate the materials.  </a:t>
            </a:r>
            <a:r>
              <a:rPr lang="en-US" sz="1200" b="1" kern="1200" dirty="0">
                <a:solidFill>
                  <a:schemeClr val="tx1"/>
                </a:solidFill>
                <a:effectLst/>
                <a:latin typeface="+mn-lt"/>
                <a:ea typeface="+mn-ea"/>
                <a:cs typeface="+mn-cs"/>
              </a:rPr>
              <a:t>SPAN is partner</a:t>
            </a:r>
            <a:r>
              <a:rPr lang="en-US" sz="1200" b="1" kern="1200" baseline="0" dirty="0">
                <a:solidFill>
                  <a:schemeClr val="tx1"/>
                </a:solidFill>
                <a:effectLst/>
                <a:latin typeface="+mn-lt"/>
                <a:ea typeface="+mn-ea"/>
                <a:cs typeface="+mn-cs"/>
              </a:rPr>
              <a:t> in facilitating one of the county Councils for Young Children, and has a contract with our state Department of Children and Families to train and support the parents of young children and other members of all the county Councils for Young Children on Serving on Groups (www.servingongroups.org; http://www.spanadvocacy.org/content/serving-groups-webinar-series-and-resources) as well as the staff of the organizations that house the councils, so we are able to share these resources with families and professionals involved in those county councils.  We also are funded through the Child Care Development Block Grant and the Race to the Top Early Learning Challenge for our NJ Inclusive Child Care Project which works to support the early identification and screening of young children in child care and Head Start and the inclusion of young children with special needs in typical early childhood settings, which provides another forum in which to disseminate materials.</a:t>
            </a:r>
            <a:endParaRPr lang="en-US" sz="1200" b="1"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2</a:t>
            </a:fld>
            <a:endParaRPr lang="en-US"/>
          </a:p>
        </p:txBody>
      </p:sp>
    </p:spTree>
    <p:extLst>
      <p:ext uri="{BB962C8B-B14F-4D97-AF65-F5344CB8AC3E}">
        <p14:creationId xmlns:p14="http://schemas.microsoft.com/office/powerpoint/2010/main" val="2753377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a:solidFill>
                <a:schemeClr val="tx1"/>
              </a:solidFill>
            </a:endParaRPr>
          </a:p>
        </p:txBody>
      </p:sp>
      <p:sp>
        <p:nvSpPr>
          <p:cNvPr id="4" name="Slide Number Placeholder 3"/>
          <p:cNvSpPr>
            <a:spLocks noGrp="1"/>
          </p:cNvSpPr>
          <p:nvPr>
            <p:ph type="sldNum" sz="quarter" idx="10"/>
          </p:nvPr>
        </p:nvSpPr>
        <p:spPr/>
        <p:txBody>
          <a:bodyPr/>
          <a:lstStyle/>
          <a:p>
            <a:fld id="{5636E45B-577A-490B-8B00-B07B51A4B7E6}" type="slidenum">
              <a:rPr lang="en-US" smtClean="0"/>
              <a:pPr/>
              <a:t>24</a:t>
            </a:fld>
            <a:endParaRPr lang="en-US"/>
          </a:p>
        </p:txBody>
      </p:sp>
    </p:spTree>
    <p:extLst>
      <p:ext uri="{BB962C8B-B14F-4D97-AF65-F5344CB8AC3E}">
        <p14:creationId xmlns:p14="http://schemas.microsoft.com/office/powerpoint/2010/main" val="2641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solidFill>
                  <a:schemeClr val="tx1"/>
                </a:solidFill>
              </a:rPr>
              <a:t>Working with the Act Early State Team on the Act Early State Implementation Grants funded by AMCHP, the LTSAE Ambassador has disseminated Act Early materials and provided information on “Red flags in child development” to Federally Qualified Health Centers and Head Start/Early Head Start Programs through parent-led screening trainings. Through this effort, county-specific and statewide flowcharts were developed to serve as quick reference guides to help families and professionals get started with connecting with several important types of services and supports when developmental concerns are identified in young children.  This work was coordinated by NJ’s UCEDD &amp; (now also NJLEND), the Boggs Center, and SPAN, but was also supported by the Early and Continuous Screening workgroup of the Community of Care Consortium.</a:t>
            </a:r>
          </a:p>
        </p:txBody>
      </p:sp>
      <p:sp>
        <p:nvSpPr>
          <p:cNvPr id="4" name="Slide Number Placeholder 3"/>
          <p:cNvSpPr>
            <a:spLocks noGrp="1"/>
          </p:cNvSpPr>
          <p:nvPr>
            <p:ph type="sldNum" sz="quarter" idx="10"/>
          </p:nvPr>
        </p:nvSpPr>
        <p:spPr/>
        <p:txBody>
          <a:bodyPr/>
          <a:lstStyle/>
          <a:p>
            <a:fld id="{9E09BA2B-8924-4229-9DEC-F7E0773B7963}" type="slidenum">
              <a:rPr lang="en-US" smtClean="0"/>
              <a:pPr/>
              <a:t>3</a:t>
            </a:fld>
            <a:endParaRPr lang="en-US"/>
          </a:p>
        </p:txBody>
      </p:sp>
    </p:spTree>
    <p:extLst>
      <p:ext uri="{BB962C8B-B14F-4D97-AF65-F5344CB8AC3E}">
        <p14:creationId xmlns:p14="http://schemas.microsoft.com/office/powerpoint/2010/main" val="398644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solidFill>
                  <a:schemeClr val="tx1"/>
                </a:solidFill>
              </a:rPr>
              <a:t>Working with the Act Early State Team on the Act Early State Implementation Grants funded by AMCHP, the LTSAE Ambassador has disseminated Act Early materials and provided information on “Red flags in child development” to Federally Qualified Health Centers and Head Start/Early Head Start Programs through parent-led screening trainings. Through this effort, county-specific and statewide flowcharts were developed to serve as quick reference guides to help families and professionals get started with connecting with several important types of services and supports when developmental concerns are identified in young children.  This work was coordinated by NJ’s UCEDD &amp; (now also NJLEND), the Boggs Center, and SPAN, but was also supported by the Early and Continuous Screening workgroup of the Community of Care Consortium.</a:t>
            </a:r>
          </a:p>
        </p:txBody>
      </p:sp>
      <p:sp>
        <p:nvSpPr>
          <p:cNvPr id="4" name="Slide Number Placeholder 3"/>
          <p:cNvSpPr>
            <a:spLocks noGrp="1"/>
          </p:cNvSpPr>
          <p:nvPr>
            <p:ph type="sldNum" sz="quarter" idx="10"/>
          </p:nvPr>
        </p:nvSpPr>
        <p:spPr/>
        <p:txBody>
          <a:bodyPr/>
          <a:lstStyle/>
          <a:p>
            <a:fld id="{9E09BA2B-8924-4229-9DEC-F7E0773B7963}" type="slidenum">
              <a:rPr lang="en-US" smtClean="0"/>
              <a:pPr/>
              <a:t>4</a:t>
            </a:fld>
            <a:endParaRPr lang="en-US"/>
          </a:p>
        </p:txBody>
      </p:sp>
    </p:spTree>
    <p:extLst>
      <p:ext uri="{BB962C8B-B14F-4D97-AF65-F5344CB8AC3E}">
        <p14:creationId xmlns:p14="http://schemas.microsoft.com/office/powerpoint/2010/main" val="246922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New Jersey has two early childhood systems integration initiatives – ECCS/Help </a:t>
            </a:r>
            <a:r>
              <a:rPr lang="en-US" sz="1200" b="0" baseline="0" dirty="0">
                <a:latin typeface="+mn-lt"/>
              </a:rPr>
              <a:t>Me Grow and New Jersey Project LAUNCH, which aligns with our work through Race to the Top. ECCS/HMG has a statewide approach and NJ Project LAUNCH has a local focus on Essex County. </a:t>
            </a:r>
          </a:p>
          <a:p>
            <a:endParaRPr lang="en-US" sz="1200" b="0" baseline="0" dirty="0">
              <a:latin typeface="+mn-lt"/>
            </a:endParaRPr>
          </a:p>
          <a:p>
            <a:pPr marL="0" lvl="1" indent="0" eaLnBrk="1" hangingPunct="1">
              <a:spcBef>
                <a:spcPts val="300"/>
              </a:spcBef>
              <a:buFont typeface="Symbol" pitchFamily="18" charset="2"/>
              <a:buNone/>
              <a:defRPr/>
            </a:pPr>
            <a:r>
              <a:rPr lang="en-US" altLang="en-US" sz="1200" b="0" baseline="0" dirty="0">
                <a:solidFill>
                  <a:srgbClr val="000000"/>
                </a:solidFill>
                <a:latin typeface="+mn-lt"/>
                <a:cs typeface="Times New Roman" pitchFamily="18" charset="0"/>
              </a:rPr>
              <a:t>The Central Intake hubs, funded by Departments of Health, Children and families, and Education, are in all 21 counties. These hubs act as county based Help Me Grow hubs, supporting local level linkages for children and families to early childhood programs as well as health and social services. These services include but are not limited to:</a:t>
            </a:r>
            <a:endParaRPr lang="en-US" altLang="en-US" sz="1200" b="1" dirty="0">
              <a:solidFill>
                <a:srgbClr val="000000"/>
              </a:solidFill>
              <a:latin typeface="+mn-lt"/>
              <a:cs typeface="Times New Roman" pitchFamily="18" charset="0"/>
            </a:endParaRP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Prenatal Screening &amp; Risk Assessment (PRA) </a:t>
            </a: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Linkages</a:t>
            </a:r>
            <a:r>
              <a:rPr lang="en-US" altLang="en-US" sz="1200" baseline="0" dirty="0">
                <a:solidFill>
                  <a:srgbClr val="000000"/>
                </a:solidFill>
                <a:latin typeface="+mn-lt"/>
                <a:cs typeface="Times New Roman" pitchFamily="18" charset="0"/>
              </a:rPr>
              <a:t> </a:t>
            </a:r>
            <a:r>
              <a:rPr lang="en-US" altLang="en-US" sz="1200" dirty="0">
                <a:solidFill>
                  <a:srgbClr val="000000"/>
                </a:solidFill>
                <a:latin typeface="+mn-lt"/>
                <a:cs typeface="Times New Roman" pitchFamily="18" charset="0"/>
              </a:rPr>
              <a:t>to Pediatric Primary Care / Medical Home</a:t>
            </a: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Programs providing Infant and Child Developmental Screening</a:t>
            </a: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Home Visiting, childcare </a:t>
            </a:r>
            <a:r>
              <a:rPr lang="en-US" altLang="en-US" sz="1200" u="sng" dirty="0">
                <a:solidFill>
                  <a:srgbClr val="000000"/>
                </a:solidFill>
                <a:latin typeface="+mn-lt"/>
                <a:cs typeface="Times New Roman" pitchFamily="18" charset="0"/>
              </a:rPr>
              <a:t>and</a:t>
            </a:r>
            <a:r>
              <a:rPr lang="en-US" altLang="en-US" sz="1200" dirty="0">
                <a:solidFill>
                  <a:srgbClr val="000000"/>
                </a:solidFill>
                <a:latin typeface="+mn-lt"/>
                <a:cs typeface="Times New Roman" pitchFamily="18" charset="0"/>
              </a:rPr>
              <a:t> other early childhood services</a:t>
            </a: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Health education and outreach, to hard to reach communities, through</a:t>
            </a:r>
            <a:r>
              <a:rPr lang="en-US" altLang="en-US" sz="1200" baseline="0" dirty="0">
                <a:solidFill>
                  <a:srgbClr val="000000"/>
                </a:solidFill>
                <a:latin typeface="+mn-lt"/>
                <a:cs typeface="Times New Roman" pitchFamily="18" charset="0"/>
              </a:rPr>
              <a:t> </a:t>
            </a:r>
            <a:r>
              <a:rPr lang="en-US" altLang="en-US" sz="1200" dirty="0">
                <a:solidFill>
                  <a:srgbClr val="000000"/>
                </a:solidFill>
                <a:latin typeface="+mn-lt"/>
                <a:cs typeface="Times New Roman" pitchFamily="18" charset="0"/>
              </a:rPr>
              <a:t>Community Health Workers which are funded by the</a:t>
            </a:r>
            <a:r>
              <a:rPr lang="en-US" altLang="en-US" sz="1200" baseline="0" dirty="0">
                <a:solidFill>
                  <a:srgbClr val="000000"/>
                </a:solidFill>
                <a:latin typeface="+mn-lt"/>
                <a:cs typeface="Times New Roman" pitchFamily="18" charset="0"/>
              </a:rPr>
              <a:t> Department of Health in</a:t>
            </a:r>
            <a:r>
              <a:rPr lang="en-US" altLang="en-US" sz="1200" dirty="0">
                <a:solidFill>
                  <a:srgbClr val="000000"/>
                </a:solidFill>
                <a:latin typeface="+mn-lt"/>
                <a:cs typeface="Times New Roman" pitchFamily="18" charset="0"/>
              </a:rPr>
              <a:t> 13 counties </a:t>
            </a:r>
          </a:p>
          <a:p>
            <a:endParaRPr lang="en-US" b="0" dirty="0"/>
          </a:p>
          <a:p>
            <a:r>
              <a:rPr lang="en-US" sz="1200" kern="1200" dirty="0">
                <a:solidFill>
                  <a:schemeClr val="tx1"/>
                </a:solidFill>
                <a:effectLst/>
                <a:latin typeface="+mn-lt"/>
                <a:ea typeface="+mn-ea"/>
                <a:cs typeface="+mn-cs"/>
              </a:rPr>
              <a:t>Grow NJ Kids, a new quality rating and improvement system designed to create a universal standard of quality for all early care and education programs.  </a:t>
            </a:r>
            <a:r>
              <a:rPr lang="en-US" sz="1200" b="1" kern="1200" dirty="0">
                <a:solidFill>
                  <a:schemeClr val="tx1"/>
                </a:solidFill>
                <a:effectLst/>
                <a:latin typeface="+mn-lt"/>
                <a:ea typeface="+mn-ea"/>
                <a:cs typeface="+mn-cs"/>
              </a:rPr>
              <a:t>SPAN’s NJ Inclusive</a:t>
            </a:r>
            <a:r>
              <a:rPr lang="en-US" sz="1200" b="1" kern="1200" baseline="0" dirty="0">
                <a:solidFill>
                  <a:schemeClr val="tx1"/>
                </a:solidFill>
                <a:effectLst/>
                <a:latin typeface="+mn-lt"/>
                <a:ea typeface="+mn-ea"/>
                <a:cs typeface="+mn-cs"/>
              </a:rPr>
              <a:t> Child Care Project is a collaborating partner and has developed and delivered training for family child care providers on early identification and screening as well as training and on site TA to child care programs.</a:t>
            </a:r>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CHW’s </a:t>
            </a:r>
            <a:r>
              <a:rPr lang="en-US" sz="1200" b="1" kern="1200" dirty="0">
                <a:solidFill>
                  <a:schemeClr val="tx1"/>
                </a:solidFill>
                <a:effectLst/>
                <a:latin typeface="+mn-lt"/>
                <a:ea typeface="+mn-ea"/>
                <a:cs typeface="+mn-cs"/>
              </a:rPr>
              <a:t>including the CHWs in SPAN’s Improving Pregnancy Outcomes</a:t>
            </a:r>
            <a:r>
              <a:rPr lang="en-US" sz="1200" b="1" kern="1200" baseline="0" dirty="0">
                <a:solidFill>
                  <a:schemeClr val="tx1"/>
                </a:solidFill>
                <a:effectLst/>
                <a:latin typeface="+mn-lt"/>
                <a:ea typeface="+mn-ea"/>
                <a:cs typeface="+mn-cs"/>
              </a:rPr>
              <a:t> project </a:t>
            </a:r>
            <a:r>
              <a:rPr lang="en-US" sz="1200" b="0" kern="1200" dirty="0">
                <a:solidFill>
                  <a:schemeClr val="tx1"/>
                </a:solidFill>
                <a:effectLst/>
                <a:latin typeface="+mn-lt"/>
                <a:ea typeface="+mn-ea"/>
                <a:cs typeface="+mn-cs"/>
              </a:rPr>
              <a:t>disseminate LTSAE materials.</a:t>
            </a:r>
            <a:endParaRPr lang="en-US" b="0"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5</a:t>
            </a:fld>
            <a:endParaRPr lang="en-US"/>
          </a:p>
        </p:txBody>
      </p:sp>
    </p:spTree>
    <p:extLst>
      <p:ext uri="{BB962C8B-B14F-4D97-AF65-F5344CB8AC3E}">
        <p14:creationId xmlns:p14="http://schemas.microsoft.com/office/powerpoint/2010/main" val="78599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New Jersey has two early childhood systems integration initiatives – ECCS/Help </a:t>
            </a:r>
            <a:r>
              <a:rPr lang="en-US" sz="1200" b="0" baseline="0" dirty="0">
                <a:latin typeface="+mn-lt"/>
              </a:rPr>
              <a:t>Me Grow and New Jersey Project LAUNCH, which aligns with our work through Race to the Top. ECCS/HMG has a statewide approach and NJ Project LAUNCH has a local focus on Essex County. </a:t>
            </a:r>
          </a:p>
          <a:p>
            <a:endParaRPr lang="en-US" sz="1200" b="0" baseline="0" dirty="0">
              <a:latin typeface="+mn-lt"/>
            </a:endParaRPr>
          </a:p>
          <a:p>
            <a:pPr marL="0" lvl="1" indent="0" eaLnBrk="1" hangingPunct="1">
              <a:spcBef>
                <a:spcPts val="300"/>
              </a:spcBef>
              <a:buFont typeface="Symbol" pitchFamily="18" charset="2"/>
              <a:buNone/>
              <a:defRPr/>
            </a:pPr>
            <a:r>
              <a:rPr lang="en-US" altLang="en-US" sz="1200" b="0" baseline="0" dirty="0">
                <a:solidFill>
                  <a:srgbClr val="000000"/>
                </a:solidFill>
                <a:latin typeface="+mn-lt"/>
                <a:cs typeface="Times New Roman" pitchFamily="18" charset="0"/>
              </a:rPr>
              <a:t>The Central Intake hubs, funded by Departments of Health, Children and families, and Education, are in all 21 counties. These hubs act as county based Help Me Grow hubs, supporting local level linkages for children and families to early childhood programs as well as health and social services. These services include but are not limited to:</a:t>
            </a:r>
            <a:endParaRPr lang="en-US" altLang="en-US" sz="1200" b="1" dirty="0">
              <a:solidFill>
                <a:srgbClr val="000000"/>
              </a:solidFill>
              <a:latin typeface="+mn-lt"/>
              <a:cs typeface="Times New Roman" pitchFamily="18" charset="0"/>
            </a:endParaRP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Prenatal Screening &amp; Risk Assessment (PRA) </a:t>
            </a: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Linkages</a:t>
            </a:r>
            <a:r>
              <a:rPr lang="en-US" altLang="en-US" sz="1200" baseline="0" dirty="0">
                <a:solidFill>
                  <a:srgbClr val="000000"/>
                </a:solidFill>
                <a:latin typeface="+mn-lt"/>
                <a:cs typeface="Times New Roman" pitchFamily="18" charset="0"/>
              </a:rPr>
              <a:t> </a:t>
            </a:r>
            <a:r>
              <a:rPr lang="en-US" altLang="en-US" sz="1200" dirty="0">
                <a:solidFill>
                  <a:srgbClr val="000000"/>
                </a:solidFill>
                <a:latin typeface="+mn-lt"/>
                <a:cs typeface="Times New Roman" pitchFamily="18" charset="0"/>
              </a:rPr>
              <a:t>to Pediatric Primary Care / Medical Home</a:t>
            </a: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Programs providing Infant and Child Developmental Screening</a:t>
            </a: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Home Visiting, childcare </a:t>
            </a:r>
            <a:r>
              <a:rPr lang="en-US" altLang="en-US" sz="1200" u="sng" dirty="0">
                <a:solidFill>
                  <a:srgbClr val="000000"/>
                </a:solidFill>
                <a:latin typeface="+mn-lt"/>
                <a:cs typeface="Times New Roman" pitchFamily="18" charset="0"/>
              </a:rPr>
              <a:t>and</a:t>
            </a:r>
            <a:r>
              <a:rPr lang="en-US" altLang="en-US" sz="1200" dirty="0">
                <a:solidFill>
                  <a:srgbClr val="000000"/>
                </a:solidFill>
                <a:latin typeface="+mn-lt"/>
                <a:cs typeface="Times New Roman" pitchFamily="18" charset="0"/>
              </a:rPr>
              <a:t> other early childhood services</a:t>
            </a:r>
          </a:p>
          <a:p>
            <a:pPr marL="342900" lvl="1" indent="-342900" algn="l" eaLnBrk="1" hangingPunct="1">
              <a:spcBef>
                <a:spcPts val="300"/>
              </a:spcBef>
              <a:buFont typeface="Arial" pitchFamily="34" charset="0"/>
              <a:buChar char="•"/>
              <a:defRPr/>
            </a:pPr>
            <a:r>
              <a:rPr lang="en-US" altLang="en-US" sz="1200" dirty="0">
                <a:solidFill>
                  <a:srgbClr val="000000"/>
                </a:solidFill>
                <a:latin typeface="+mn-lt"/>
                <a:cs typeface="Times New Roman" pitchFamily="18" charset="0"/>
              </a:rPr>
              <a:t>Health education and outreach, to hard to reach communities, through</a:t>
            </a:r>
            <a:r>
              <a:rPr lang="en-US" altLang="en-US" sz="1200" baseline="0" dirty="0">
                <a:solidFill>
                  <a:srgbClr val="000000"/>
                </a:solidFill>
                <a:latin typeface="+mn-lt"/>
                <a:cs typeface="Times New Roman" pitchFamily="18" charset="0"/>
              </a:rPr>
              <a:t> </a:t>
            </a:r>
            <a:r>
              <a:rPr lang="en-US" altLang="en-US" sz="1200" dirty="0">
                <a:solidFill>
                  <a:srgbClr val="000000"/>
                </a:solidFill>
                <a:latin typeface="+mn-lt"/>
                <a:cs typeface="Times New Roman" pitchFamily="18" charset="0"/>
              </a:rPr>
              <a:t>Community Health Workers which are funded by the</a:t>
            </a:r>
            <a:r>
              <a:rPr lang="en-US" altLang="en-US" sz="1200" baseline="0" dirty="0">
                <a:solidFill>
                  <a:srgbClr val="000000"/>
                </a:solidFill>
                <a:latin typeface="+mn-lt"/>
                <a:cs typeface="Times New Roman" pitchFamily="18" charset="0"/>
              </a:rPr>
              <a:t> Department of Health in</a:t>
            </a:r>
            <a:r>
              <a:rPr lang="en-US" altLang="en-US" sz="1200" dirty="0">
                <a:solidFill>
                  <a:srgbClr val="000000"/>
                </a:solidFill>
                <a:latin typeface="+mn-lt"/>
                <a:cs typeface="Times New Roman" pitchFamily="18" charset="0"/>
              </a:rPr>
              <a:t> 13 counties </a:t>
            </a:r>
          </a:p>
          <a:p>
            <a:endParaRPr lang="en-US" b="0" dirty="0"/>
          </a:p>
          <a:p>
            <a:r>
              <a:rPr lang="en-US" sz="1200" kern="1200" dirty="0">
                <a:solidFill>
                  <a:schemeClr val="tx1"/>
                </a:solidFill>
                <a:effectLst/>
                <a:latin typeface="+mn-lt"/>
                <a:ea typeface="+mn-ea"/>
                <a:cs typeface="+mn-cs"/>
              </a:rPr>
              <a:t>Grow NJ Kids, a new quality rating and improvement system designed to create a universal standard of quality for all early care and education programs.  </a:t>
            </a:r>
            <a:r>
              <a:rPr lang="en-US" sz="1200" b="1" kern="1200" dirty="0">
                <a:solidFill>
                  <a:schemeClr val="tx1"/>
                </a:solidFill>
                <a:effectLst/>
                <a:latin typeface="+mn-lt"/>
                <a:ea typeface="+mn-ea"/>
                <a:cs typeface="+mn-cs"/>
              </a:rPr>
              <a:t>SPAN’s NJ Inclusive</a:t>
            </a:r>
            <a:r>
              <a:rPr lang="en-US" sz="1200" b="1" kern="1200" baseline="0" dirty="0">
                <a:solidFill>
                  <a:schemeClr val="tx1"/>
                </a:solidFill>
                <a:effectLst/>
                <a:latin typeface="+mn-lt"/>
                <a:ea typeface="+mn-ea"/>
                <a:cs typeface="+mn-cs"/>
              </a:rPr>
              <a:t> Child Care Project is a collaborating partner and has developed and delivered training for family child care providers on early identification and screening as well as training and on site TA to child care programs.</a:t>
            </a:r>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CHW’s </a:t>
            </a:r>
            <a:r>
              <a:rPr lang="en-US" sz="1200" b="1" kern="1200" dirty="0">
                <a:solidFill>
                  <a:schemeClr val="tx1"/>
                </a:solidFill>
                <a:effectLst/>
                <a:latin typeface="+mn-lt"/>
                <a:ea typeface="+mn-ea"/>
                <a:cs typeface="+mn-cs"/>
              </a:rPr>
              <a:t>including the CHWs in SPAN’s Improving Pregnancy Outcomes</a:t>
            </a:r>
            <a:r>
              <a:rPr lang="en-US" sz="1200" b="1" kern="1200" baseline="0" dirty="0">
                <a:solidFill>
                  <a:schemeClr val="tx1"/>
                </a:solidFill>
                <a:effectLst/>
                <a:latin typeface="+mn-lt"/>
                <a:ea typeface="+mn-ea"/>
                <a:cs typeface="+mn-cs"/>
              </a:rPr>
              <a:t> project </a:t>
            </a:r>
            <a:r>
              <a:rPr lang="en-US" sz="1200" b="0" kern="1200" dirty="0">
                <a:solidFill>
                  <a:schemeClr val="tx1"/>
                </a:solidFill>
                <a:effectLst/>
                <a:latin typeface="+mn-lt"/>
                <a:ea typeface="+mn-ea"/>
                <a:cs typeface="+mn-cs"/>
              </a:rPr>
              <a:t>disseminate LTSAE materials.</a:t>
            </a:r>
            <a:endParaRPr lang="en-US" b="0"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6</a:t>
            </a:fld>
            <a:endParaRPr lang="en-US"/>
          </a:p>
        </p:txBody>
      </p:sp>
    </p:spTree>
    <p:extLst>
      <p:ext uri="{BB962C8B-B14F-4D97-AF65-F5344CB8AC3E}">
        <p14:creationId xmlns:p14="http://schemas.microsoft.com/office/powerpoint/2010/main" val="64942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solidFill>
                  <a:schemeClr val="tx1"/>
                </a:solidFill>
              </a:rPr>
              <a:t>Stakeholders participating in the statewide meetings include representatives from NJ Department of Health/Title V, NJ Department of Human Services/Office on Autism, NJ AAP, NJ Primary Care Association/FQHCs, NJ Early Intervention Services, NJ Head Start Association, other organizations serving children and families across the state as well as diverse parent leaders.  The workgroups of the COCC are based on the core outcomes for children and youth with special health care needs – Early and Continuous Screening, Medical Home, Transition and Health Care Financing. Each workgroup of the COCC meeting is co chaired by a parent leader and a professional or state agency representative.</a:t>
            </a:r>
          </a:p>
          <a:p>
            <a:endParaRPr lang="en-US" b="0" baseline="0" dirty="0">
              <a:solidFill>
                <a:schemeClr val="tx1"/>
              </a:solidFill>
            </a:endParaRPr>
          </a:p>
          <a:p>
            <a:r>
              <a:rPr lang="en-US" altLang="en-US" sz="1200" dirty="0">
                <a:solidFill>
                  <a:srgbClr val="823D97"/>
                </a:solidFill>
                <a:latin typeface="Arial Narrow" pitchFamily="34" charset="0"/>
                <a:cs typeface="Times New Roman" pitchFamily="18" charset="0"/>
              </a:rPr>
              <a:t>The Early &amp; Continuous Screening Workgroup is co-chaired by the LTSAE Ambassador along with ECCS/HMG Coordinator as it is aligned with the Infant Child Health Committee workgroup. We have the opportunity to come together with other state partners who are involved with Early Childhood systems work.</a:t>
            </a:r>
            <a:endParaRPr lang="en-US" b="0" baseline="0" dirty="0">
              <a:solidFill>
                <a:schemeClr val="tx1"/>
              </a:solidFill>
            </a:endParaRPr>
          </a:p>
          <a:p>
            <a:endParaRPr lang="en-US" b="0" baseline="0" dirty="0">
              <a:solidFill>
                <a:schemeClr val="tx1"/>
              </a:solidFill>
            </a:endParaRPr>
          </a:p>
          <a:p>
            <a:r>
              <a:rPr lang="en-US" b="0" baseline="0" dirty="0">
                <a:solidFill>
                  <a:schemeClr val="tx1"/>
                </a:solidFill>
              </a:rPr>
              <a:t>The Infant Child Health Committee is our cross sector early childhood stakeholder group; Help Me Grow/ Early Childhood Comprehensive Systems initiative, NJ Project LAUNCH, and other early childhood partners statewide have aligned with this committee to operate as their state level stakeholder group. The priorities of this committee include family/child health, infant/child mental health and children with special needs. The work of this committee is to address barriers and gaps, strengthen linkages to resources and supports around these priority areas, which impact state and local level issues.</a:t>
            </a:r>
          </a:p>
          <a:p>
            <a:endParaRPr lang="en-US" altLang="en-US" sz="1200" dirty="0">
              <a:solidFill>
                <a:srgbClr val="823D97"/>
              </a:solidFill>
              <a:latin typeface="Arial Narrow" pitchFamily="34" charset="0"/>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823D97"/>
                </a:solidFill>
                <a:latin typeface="Arial Narrow" pitchFamily="34" charset="0"/>
                <a:cs typeface="Times New Roman" pitchFamily="18" charset="0"/>
              </a:rPr>
              <a:t>LTSAE Ambassador provides updates to enable ongoing collaboration with stakeholders present at the meeting. LTSAE Ambassador and other SPAN staff participate in the workgroups of this committee to provide input on the Physicians Workgroup and the protocols of the HV programs so they all have access to SPAN resources for families as well as the Act Early materials customized with local resources and information.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800" dirty="0">
              <a:solidFill>
                <a:srgbClr val="823D97"/>
              </a:solidFill>
              <a:latin typeface="Arial Narrow" pitchFamily="34" charset="0"/>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823D97"/>
                </a:solidFill>
                <a:latin typeface="Arial Narrow" pitchFamily="34" charset="0"/>
                <a:cs typeface="Times New Roman" pitchFamily="18" charset="0"/>
              </a:rPr>
              <a:t>LTSAE Ambassador participates in the planning and dissemination of health related information topics  that impact the early childhood population to local/state stakeholders and parents, inclusive of LTSAE materials (brochures, booklets, etc.</a:t>
            </a:r>
            <a:r>
              <a:rPr lang="en-US" altLang="en-US" sz="1800" dirty="0">
                <a:solidFill>
                  <a:srgbClr val="7030A0"/>
                </a:solidFill>
                <a:latin typeface="Arial Narrow" pitchFamily="34" charset="0"/>
                <a:cs typeface="Times New Roman" pitchFamily="18"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800" dirty="0">
              <a:solidFill>
                <a:srgbClr val="823D97"/>
              </a:solidFill>
              <a:latin typeface="Arial Narrow" pitchFamily="34" charset="0"/>
              <a:cs typeface="Times New Roman" pitchFamily="18" charset="0"/>
            </a:endParaRPr>
          </a:p>
          <a:p>
            <a:endParaRPr lang="en-US" altLang="en-US" sz="1200" dirty="0">
              <a:solidFill>
                <a:srgbClr val="823D97"/>
              </a:solidFill>
              <a:latin typeface="Arial Narrow" pitchFamily="34" charset="0"/>
              <a:cs typeface="Times New Roman" pitchFamily="18" charset="0"/>
            </a:endParaRPr>
          </a:p>
          <a:p>
            <a:endParaRPr lang="en-US" sz="1200" b="0" dirty="0">
              <a:solidFill>
                <a:srgbClr val="823D97"/>
              </a:solidFill>
              <a:latin typeface="Arial Narrow" pitchFamily="34" charset="0"/>
              <a:cs typeface="Times New Roman" pitchFamily="18" charset="0"/>
            </a:endParaRPr>
          </a:p>
          <a:p>
            <a:endParaRPr lang="en-US" b="0" dirty="0"/>
          </a:p>
        </p:txBody>
      </p:sp>
      <p:sp>
        <p:nvSpPr>
          <p:cNvPr id="4" name="Slide Number Placeholder 3"/>
          <p:cNvSpPr>
            <a:spLocks noGrp="1"/>
          </p:cNvSpPr>
          <p:nvPr>
            <p:ph type="sldNum" sz="quarter" idx="10"/>
          </p:nvPr>
        </p:nvSpPr>
        <p:spPr/>
        <p:txBody>
          <a:bodyPr/>
          <a:lstStyle/>
          <a:p>
            <a:fld id="{5636E45B-577A-490B-8B00-B07B51A4B7E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8599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Childhood Comprehensive Systems/Help Me Grow is an early childhood systems integration initiative, working closely with state and local early childhood stakeholders ensuring a unified and coordinated approach to addressing the needs of pregnant women, infants and young children and their parents and families.</a:t>
            </a:r>
          </a:p>
          <a:p>
            <a:endParaRPr lang="en-US" dirty="0"/>
          </a:p>
          <a:p>
            <a:r>
              <a:rPr lang="en-US" dirty="0"/>
              <a:t>ECCS/HMG works with public and private partners to facilitate linkages across programs, disciplines and sectors – prenatal/parent and child health, behavioral health, home visiting, Head Start, family support, social services, child care, preschool and elementary education, early intervention, special education, and child welfare. </a:t>
            </a:r>
          </a:p>
          <a:p>
            <a:endParaRPr lang="en-US" dirty="0"/>
          </a:p>
          <a:p>
            <a:r>
              <a:rPr lang="en-US" dirty="0"/>
              <a:t>ECCS/HMG has a focus to expand the reach of early childhood developmental screening for children birth to age five. The focus is on increasing linkages to improve physical, social and emotional development during infancy and early childhood to support early learning and development, which in turn supports school readiness. ECCS goal is to eliminate the disparities to accessing early childhood services through systems integration, collective impact and improving the quality and availability of services at the state and local level.</a:t>
            </a:r>
          </a:p>
        </p:txBody>
      </p:sp>
      <p:sp>
        <p:nvSpPr>
          <p:cNvPr id="4" name="Slide Number Placeholder 3"/>
          <p:cNvSpPr>
            <a:spLocks noGrp="1"/>
          </p:cNvSpPr>
          <p:nvPr>
            <p:ph type="sldNum" sz="quarter" idx="10"/>
          </p:nvPr>
        </p:nvSpPr>
        <p:spPr/>
        <p:txBody>
          <a:bodyPr/>
          <a:lstStyle/>
          <a:p>
            <a:fld id="{5636E45B-577A-490B-8B00-B07B51A4B7E6}" type="slidenum">
              <a:rPr lang="en-US" smtClean="0"/>
              <a:pPr/>
              <a:t>8</a:t>
            </a:fld>
            <a:endParaRPr lang="en-US"/>
          </a:p>
        </p:txBody>
      </p:sp>
    </p:spTree>
    <p:extLst>
      <p:ext uri="{BB962C8B-B14F-4D97-AF65-F5344CB8AC3E}">
        <p14:creationId xmlns:p14="http://schemas.microsoft.com/office/powerpoint/2010/main" val="236335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dirty="0">
                <a:solidFill>
                  <a:srgbClr val="823D97"/>
                </a:solidFill>
                <a:latin typeface="Arial Narrow" pitchFamily="34" charset="0"/>
                <a:cs typeface="Times New Roman" pitchFamily="18" charset="0"/>
              </a:rPr>
              <a:t>State ECCS Impact team includes 5 place based teams from 5 counties working on improving the early childhood system for children around developmental health promotion and early screening.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dirty="0">
                <a:solidFill>
                  <a:srgbClr val="823D97"/>
                </a:solidFill>
                <a:latin typeface="Arial Narrow" pitchFamily="34" charset="0"/>
                <a:cs typeface="Times New Roman" pitchFamily="18" charset="0"/>
              </a:rPr>
              <a:t>The 5 place based teams also have parents leads working with each of their teams. They will be using LTSAE materials including customized Child Development Passports that have been printed in collaboration with Help Me Grow NJ and will be "Mini Champions" for LTSAE within their communities.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baseline="0" dirty="0">
              <a:solidFill>
                <a:srgbClr val="823D97"/>
              </a:solidFill>
              <a:latin typeface="Arial Narrow" pitchFamily="34" charset="0"/>
              <a:cs typeface="Times New Roman" pitchFamily="18" charset="0"/>
            </a:endParaRPr>
          </a:p>
        </p:txBody>
      </p:sp>
      <p:sp>
        <p:nvSpPr>
          <p:cNvPr id="4" name="Slide Number Placeholder 3"/>
          <p:cNvSpPr>
            <a:spLocks noGrp="1"/>
          </p:cNvSpPr>
          <p:nvPr>
            <p:ph type="sldNum" sz="quarter" idx="10"/>
          </p:nvPr>
        </p:nvSpPr>
        <p:spPr/>
        <p:txBody>
          <a:bodyPr/>
          <a:lstStyle/>
          <a:p>
            <a:fld id="{5636E45B-577A-490B-8B00-B07B51A4B7E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48567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dc.gov/ActEarly"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mymail.porternovelli.com/owa/redir.aspx?C=fc54ab09b98842688cbaf0c39012eb7c&amp;URL=mailto:ActEarly@cdc.gov" TargetMode="External"/><Relationship Id="rId2" Type="http://schemas.openxmlformats.org/officeDocument/2006/relationships/hyperlink" Target="https://mymail.porternovelli.com/owa/redir.aspx?C=fc54ab09b98842688cbaf0c39012eb7c&amp;URL=http://www.cdc.gov/actearly" TargetMode="External"/><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http://www.aucd.org/images2/CDC_Graphic_72dpi%20%203x4.jpg"/>
          <p:cNvPicPr>
            <a:picLocks noChangeAspect="1" noChangeArrowheads="1"/>
          </p:cNvPicPr>
          <p:nvPr userDrawn="1"/>
        </p:nvPicPr>
        <p:blipFill>
          <a:blip r:embed="rId2" cstate="print"/>
          <a:srcRect/>
          <a:stretch>
            <a:fillRect/>
          </a:stretch>
        </p:blipFill>
        <p:spPr bwMode="auto">
          <a:xfrm>
            <a:off x="7924800" y="5867400"/>
            <a:ext cx="1066800" cy="800100"/>
          </a:xfrm>
          <a:prstGeom prst="rect">
            <a:avLst/>
          </a:prstGeom>
          <a:noFill/>
          <a:ln w="9525">
            <a:noFill/>
            <a:miter lim="800000"/>
            <a:headEnd/>
            <a:tailEnd/>
          </a:ln>
        </p:spPr>
      </p:pic>
      <p:sp>
        <p:nvSpPr>
          <p:cNvPr id="4" name="TextBox 3"/>
          <p:cNvSpPr txBox="1"/>
          <p:nvPr userDrawn="1"/>
        </p:nvSpPr>
        <p:spPr>
          <a:xfrm>
            <a:off x="76200" y="5486400"/>
            <a:ext cx="5791200" cy="1554163"/>
          </a:xfrm>
          <a:prstGeom prst="rect">
            <a:avLst/>
          </a:prstGeom>
          <a:noFill/>
        </p:spPr>
        <p:txBody>
          <a:bodyPr>
            <a:spAutoFit/>
          </a:bodyPr>
          <a:lstStyle/>
          <a:p>
            <a:pPr fontAlgn="auto">
              <a:spcBef>
                <a:spcPts val="0"/>
              </a:spcBef>
              <a:spcAft>
                <a:spcPts val="0"/>
              </a:spcAft>
              <a:defRPr/>
            </a:pPr>
            <a:r>
              <a:rPr lang="en-US" sz="1100" b="1" dirty="0">
                <a:latin typeface="+mn-lt"/>
              </a:rPr>
              <a:t>Acknowledgment  </a:t>
            </a:r>
          </a:p>
          <a:p>
            <a:pPr fontAlgn="auto">
              <a:spcBef>
                <a:spcPts val="0"/>
              </a:spcBef>
              <a:spcAft>
                <a:spcPts val="0"/>
              </a:spcAft>
              <a:defRPr/>
            </a:pPr>
            <a:r>
              <a:rPr lang="en-US" sz="1100" dirty="0">
                <a:latin typeface="+mn-lt"/>
              </a:rPr>
              <a:t>The Act Early Ambassador project is a collaborative effort of the Centers for Disease Control and Prevention (CDC), Health Resources and Services Administration (HRSA) and Association of University Centers on Disabilities (AUCD) to advance CDC’s “Learn the Signs. Act Early.” program to improve early identification of developmental disabilities.  The project is funded by CDC and HRSA.   </a:t>
            </a:r>
          </a:p>
          <a:p>
            <a:pPr fontAlgn="auto">
              <a:spcBef>
                <a:spcPts val="0"/>
              </a:spcBef>
              <a:spcAft>
                <a:spcPts val="0"/>
              </a:spcAft>
              <a:defRPr/>
            </a:pPr>
            <a:endParaRPr lang="en-US" sz="1100" u="sng" dirty="0">
              <a:latin typeface="+mn-lt"/>
              <a:hlinkClick r:id="rId3"/>
            </a:endParaRPr>
          </a:p>
          <a:p>
            <a:pPr fontAlgn="auto">
              <a:spcBef>
                <a:spcPts val="0"/>
              </a:spcBef>
              <a:spcAft>
                <a:spcPts val="0"/>
              </a:spcAft>
              <a:defRPr/>
            </a:pPr>
            <a:r>
              <a:rPr lang="en-US" sz="1100" u="sng" dirty="0">
                <a:latin typeface="+mn-lt"/>
                <a:hlinkClick r:id="rId3"/>
              </a:rPr>
              <a:t>www.cdc.gov/ActEarly</a:t>
            </a:r>
            <a:endParaRPr lang="en-US" sz="1100" dirty="0">
              <a:latin typeface="+mn-lt"/>
            </a:endParaRPr>
          </a:p>
          <a:p>
            <a:pPr fontAlgn="auto">
              <a:spcBef>
                <a:spcPts val="0"/>
              </a:spcBef>
              <a:spcAft>
                <a:spcPts val="0"/>
              </a:spcAft>
              <a:defRPr/>
            </a:pPr>
            <a:endParaRPr lang="en-US" dirty="0">
              <a:latin typeface="+mn-lt"/>
            </a:endParaRPr>
          </a:p>
        </p:txBody>
      </p:sp>
      <p:pic>
        <p:nvPicPr>
          <p:cNvPr id="5" name="Picture 8" descr="LTSAE_Ambassadors_LOGO_6.2.jpg"/>
          <p:cNvPicPr>
            <a:picLocks noChangeAspect="1"/>
          </p:cNvPicPr>
          <p:nvPr userDrawn="1"/>
        </p:nvPicPr>
        <p:blipFill>
          <a:blip r:embed="rId4" cstate="print"/>
          <a:srcRect/>
          <a:stretch>
            <a:fillRect/>
          </a:stretch>
        </p:blipFill>
        <p:spPr bwMode="auto">
          <a:xfrm>
            <a:off x="1981200" y="1047750"/>
            <a:ext cx="5257800" cy="2305050"/>
          </a:xfrm>
          <a:prstGeom prst="rect">
            <a:avLst/>
          </a:prstGeom>
          <a:noFill/>
          <a:ln w="9525">
            <a:noFill/>
            <a:miter lim="800000"/>
            <a:headEnd/>
            <a:tailEnd/>
          </a:ln>
        </p:spPr>
      </p:pic>
      <p:sp>
        <p:nvSpPr>
          <p:cNvPr id="12" name="Text Placeholder 11"/>
          <p:cNvSpPr>
            <a:spLocks noGrp="1"/>
          </p:cNvSpPr>
          <p:nvPr>
            <p:ph type="body" sz="quarter" idx="10"/>
          </p:nvPr>
        </p:nvSpPr>
        <p:spPr>
          <a:xfrm>
            <a:off x="1676400" y="3657600"/>
            <a:ext cx="5943600" cy="1676400"/>
          </a:xfrm>
        </p:spPr>
        <p:txBody>
          <a:bodyPr>
            <a:noAutofit/>
          </a:bodyPr>
          <a:lstStyle>
            <a:lvl1pPr algn="ctr">
              <a:buNone/>
              <a:defRPr sz="2400" b="1" baseline="0">
                <a:solidFill>
                  <a:srgbClr val="752B8C"/>
                </a:solidFill>
                <a:latin typeface="Century Gothic" pitchFamily="34" charset="0"/>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2895600"/>
            <a:ext cx="9144000" cy="1371600"/>
          </a:xfrm>
          <a:prstGeom prst="rect">
            <a:avLst/>
          </a:prstGeom>
          <a:solidFill>
            <a:srgbClr val="26AB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2" descr="http://www.aucd.org/images2/CDC_Graphic_72dpi%20%203x4.jpg"/>
          <p:cNvPicPr>
            <a:picLocks noChangeAspect="1" noChangeArrowheads="1"/>
          </p:cNvPicPr>
          <p:nvPr userDrawn="1"/>
        </p:nvPicPr>
        <p:blipFill>
          <a:blip r:embed="rId2" cstate="print"/>
          <a:srcRect/>
          <a:stretch>
            <a:fillRect/>
          </a:stretch>
        </p:blipFill>
        <p:spPr bwMode="auto">
          <a:xfrm>
            <a:off x="7924800" y="5867400"/>
            <a:ext cx="1066800" cy="800100"/>
          </a:xfrm>
          <a:prstGeom prst="rect">
            <a:avLst/>
          </a:prstGeom>
          <a:noFill/>
          <a:ln w="9525">
            <a:noFill/>
            <a:miter lim="800000"/>
            <a:headEnd/>
            <a:tailEnd/>
          </a:ln>
        </p:spPr>
      </p:pic>
      <p:pic>
        <p:nvPicPr>
          <p:cNvPr id="5" name="Picture 8" descr="LTSAE_Ambassadors_LOGO_6.2.jpg"/>
          <p:cNvPicPr>
            <a:picLocks noChangeAspect="1"/>
          </p:cNvPicPr>
          <p:nvPr userDrawn="1"/>
        </p:nvPicPr>
        <p:blipFill>
          <a:blip r:embed="rId3" cstate="print"/>
          <a:srcRect l="822" t="3751" r="552" b="43750"/>
          <a:stretch>
            <a:fillRect/>
          </a:stretch>
        </p:blipFill>
        <p:spPr bwMode="auto">
          <a:xfrm>
            <a:off x="0" y="0"/>
            <a:ext cx="9144000" cy="2133600"/>
          </a:xfrm>
          <a:prstGeom prst="rect">
            <a:avLst/>
          </a:prstGeom>
          <a:noFill/>
          <a:ln w="9525">
            <a:noFill/>
            <a:miter lim="800000"/>
            <a:headEnd/>
            <a:tailEnd/>
          </a:ln>
        </p:spPr>
      </p:pic>
      <p:sp>
        <p:nvSpPr>
          <p:cNvPr id="11" name="Text Placeholder 10"/>
          <p:cNvSpPr>
            <a:spLocks noGrp="1"/>
          </p:cNvSpPr>
          <p:nvPr>
            <p:ph type="body" sz="quarter" idx="10"/>
          </p:nvPr>
        </p:nvSpPr>
        <p:spPr>
          <a:xfrm>
            <a:off x="762000" y="3124200"/>
            <a:ext cx="7543800" cy="1066800"/>
          </a:xfrm>
        </p:spPr>
        <p:txBody>
          <a:bodyPr>
            <a:normAutofit/>
          </a:bodyPr>
          <a:lstStyle>
            <a:lvl1pPr algn="ctr">
              <a:buNone/>
              <a:defRPr sz="5400" baseline="0">
                <a:solidFill>
                  <a:schemeClr val="bg1"/>
                </a:solidFill>
                <a:latin typeface="Century Gothic" pitchFamily="34" charset="0"/>
              </a:defRPr>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990600"/>
            <a:ext cx="75438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030A0"/>
              </a:solidFill>
            </a:endParaRPr>
          </a:p>
        </p:txBody>
      </p:sp>
      <p:pic>
        <p:nvPicPr>
          <p:cNvPr id="5" name="Picture 2" descr="http://www.aucd.org/images2/CDC_Graphic_72dpi%20%203x4.jpg"/>
          <p:cNvPicPr>
            <a:picLocks noChangeAspect="1" noChangeArrowheads="1"/>
          </p:cNvPicPr>
          <p:nvPr userDrawn="1"/>
        </p:nvPicPr>
        <p:blipFill>
          <a:blip r:embed="rId2" cstate="print"/>
          <a:srcRect/>
          <a:stretch>
            <a:fillRect/>
          </a:stretch>
        </p:blipFill>
        <p:spPr bwMode="auto">
          <a:xfrm>
            <a:off x="7924800" y="5867400"/>
            <a:ext cx="1066800" cy="800100"/>
          </a:xfrm>
          <a:prstGeom prst="rect">
            <a:avLst/>
          </a:prstGeom>
          <a:noFill/>
          <a:ln w="9525">
            <a:noFill/>
            <a:miter lim="800000"/>
            <a:headEnd/>
            <a:tailEnd/>
          </a:ln>
        </p:spPr>
      </p:pic>
      <p:sp>
        <p:nvSpPr>
          <p:cNvPr id="3" name="Content Placeholder 2"/>
          <p:cNvSpPr>
            <a:spLocks noGrp="1"/>
          </p:cNvSpPr>
          <p:nvPr>
            <p:ph idx="1"/>
          </p:nvPr>
        </p:nvSpPr>
        <p:spPr/>
        <p:txBody>
          <a:bodyPr/>
          <a:lstStyle>
            <a:lvl1pPr>
              <a:buClr>
                <a:srgbClr val="7030A0"/>
              </a:buClr>
              <a:defRPr sz="2400"/>
            </a:lvl1pPr>
            <a:lvl2pPr>
              <a:defRPr sz="2400"/>
            </a:lvl2pPr>
            <a:lvl3pPr>
              <a:buClr>
                <a:srgbClr val="26AB84"/>
              </a:buCl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152400" y="304800"/>
            <a:ext cx="82296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flipV="1">
            <a:off x="0" y="990600"/>
            <a:ext cx="75438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030A0"/>
              </a:solidFill>
            </a:endParaRPr>
          </a:p>
        </p:txBody>
      </p:sp>
      <p:pic>
        <p:nvPicPr>
          <p:cNvPr id="7" name="Picture 2" descr="http://www.aucd.org/images2/CDC_Graphic_72dpi%20%203x4.jpg"/>
          <p:cNvPicPr>
            <a:picLocks noChangeAspect="1" noChangeArrowheads="1"/>
          </p:cNvPicPr>
          <p:nvPr userDrawn="1"/>
        </p:nvPicPr>
        <p:blipFill>
          <a:blip r:embed="rId2" cstate="print"/>
          <a:srcRect/>
          <a:stretch>
            <a:fillRect/>
          </a:stretch>
        </p:blipFill>
        <p:spPr bwMode="auto">
          <a:xfrm>
            <a:off x="7924800" y="5867400"/>
            <a:ext cx="1066800" cy="800100"/>
          </a:xfrm>
          <a:prstGeom prst="rect">
            <a:avLst/>
          </a:prstGeom>
          <a:noFill/>
          <a:ln w="9525">
            <a:noFill/>
            <a:miter lim="800000"/>
            <a:headEnd/>
            <a:tailEnd/>
          </a:ln>
        </p:spPr>
      </p:pic>
      <p:sp>
        <p:nvSpPr>
          <p:cNvPr id="3" name="Content Placeholder 2"/>
          <p:cNvSpPr>
            <a:spLocks noGrp="1"/>
          </p:cNvSpPr>
          <p:nvPr>
            <p:ph idx="1"/>
          </p:nvPr>
        </p:nvSpPr>
        <p:spPr>
          <a:xfrm>
            <a:off x="457200" y="1600200"/>
            <a:ext cx="4495800" cy="4525963"/>
          </a:xfrm>
        </p:spPr>
        <p:txBody>
          <a:bodyPr/>
          <a:lstStyle>
            <a:lvl1pPr>
              <a:buClr>
                <a:srgbClr val="7030A0"/>
              </a:buClr>
              <a:defRPr sz="2400"/>
            </a:lvl1pPr>
            <a:lvl2pPr>
              <a:defRPr sz="2400"/>
            </a:lvl2pPr>
            <a:lvl3pPr>
              <a:buClr>
                <a:srgbClr val="26AB84"/>
              </a:buCl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0"/>
          </p:nvPr>
        </p:nvSpPr>
        <p:spPr>
          <a:xfrm>
            <a:off x="5257800" y="1600200"/>
            <a:ext cx="3352800" cy="2057400"/>
          </a:xfrm>
        </p:spPr>
        <p:txBody>
          <a:bodyPr rtlCol="0">
            <a:normAutofit/>
          </a:bodyPr>
          <a:lstStyle/>
          <a:p>
            <a:pPr lvl="0"/>
            <a:endParaRPr lang="en-US" noProof="0"/>
          </a:p>
        </p:txBody>
      </p:sp>
      <p:sp>
        <p:nvSpPr>
          <p:cNvPr id="15" name="Picture Placeholder 14"/>
          <p:cNvSpPr>
            <a:spLocks noGrp="1"/>
          </p:cNvSpPr>
          <p:nvPr>
            <p:ph type="pic" sz="quarter" idx="11"/>
          </p:nvPr>
        </p:nvSpPr>
        <p:spPr>
          <a:xfrm>
            <a:off x="5257800" y="3733800"/>
            <a:ext cx="3352800" cy="2057400"/>
          </a:xfrm>
        </p:spPr>
        <p:txBody>
          <a:bodyPr rtlCol="0">
            <a:normAutofit/>
          </a:bodyPr>
          <a:lstStyle/>
          <a:p>
            <a:pPr lvl="0"/>
            <a:endParaRPr lang="en-US" noProof="0"/>
          </a:p>
        </p:txBody>
      </p:sp>
      <p:sp>
        <p:nvSpPr>
          <p:cNvPr id="10" name="Title 12"/>
          <p:cNvSpPr>
            <a:spLocks noGrp="1"/>
          </p:cNvSpPr>
          <p:nvPr>
            <p:ph type="title"/>
          </p:nvPr>
        </p:nvSpPr>
        <p:spPr>
          <a:xfrm>
            <a:off x="152400" y="304800"/>
            <a:ext cx="82296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a:xfrm flipV="1">
            <a:off x="0" y="990600"/>
            <a:ext cx="75438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030A0"/>
              </a:solidFill>
            </a:endParaRPr>
          </a:p>
        </p:txBody>
      </p:sp>
      <p:pic>
        <p:nvPicPr>
          <p:cNvPr id="6" name="Picture 2" descr="http://www.aucd.org/images2/CDC_Graphic_72dpi%20%203x4.jpg"/>
          <p:cNvPicPr>
            <a:picLocks noChangeAspect="1" noChangeArrowheads="1"/>
          </p:cNvPicPr>
          <p:nvPr userDrawn="1"/>
        </p:nvPicPr>
        <p:blipFill>
          <a:blip r:embed="rId2" cstate="print"/>
          <a:srcRect/>
          <a:stretch>
            <a:fillRect/>
          </a:stretch>
        </p:blipFill>
        <p:spPr bwMode="auto">
          <a:xfrm>
            <a:off x="7924800" y="5867400"/>
            <a:ext cx="1066800" cy="800100"/>
          </a:xfrm>
          <a:prstGeom prst="rect">
            <a:avLst/>
          </a:prstGeom>
          <a:noFill/>
          <a:ln w="9525">
            <a:noFill/>
            <a:miter lim="800000"/>
            <a:headEnd/>
            <a:tailEnd/>
          </a:ln>
        </p:spPr>
      </p:pic>
      <p:sp>
        <p:nvSpPr>
          <p:cNvPr id="3" name="Content Placeholder 2"/>
          <p:cNvSpPr>
            <a:spLocks noGrp="1"/>
          </p:cNvSpPr>
          <p:nvPr>
            <p:ph idx="1"/>
          </p:nvPr>
        </p:nvSpPr>
        <p:spPr>
          <a:xfrm>
            <a:off x="457200" y="1600200"/>
            <a:ext cx="4495800" cy="4525963"/>
          </a:xfrm>
        </p:spPr>
        <p:txBody>
          <a:bodyPr/>
          <a:lstStyle>
            <a:lvl1pPr>
              <a:buClr>
                <a:srgbClr val="7030A0"/>
              </a:buClr>
              <a:defRPr sz="2400"/>
            </a:lvl1pPr>
            <a:lvl2pPr>
              <a:defRPr sz="2400"/>
            </a:lvl2pPr>
            <a:lvl3pPr>
              <a:buClr>
                <a:srgbClr val="26AB84"/>
              </a:buCl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0"/>
          </p:nvPr>
        </p:nvSpPr>
        <p:spPr>
          <a:xfrm>
            <a:off x="5257800" y="1600200"/>
            <a:ext cx="3429000" cy="4038600"/>
          </a:xfrm>
        </p:spPr>
        <p:txBody>
          <a:bodyPr rtlCol="0">
            <a:normAutofit/>
          </a:bodyPr>
          <a:lstStyle/>
          <a:p>
            <a:pPr lvl="0"/>
            <a:endParaRPr lang="en-US" noProof="0"/>
          </a:p>
        </p:txBody>
      </p:sp>
      <p:sp>
        <p:nvSpPr>
          <p:cNvPr id="7" name="Title 12"/>
          <p:cNvSpPr>
            <a:spLocks noGrp="1"/>
          </p:cNvSpPr>
          <p:nvPr>
            <p:ph type="title"/>
          </p:nvPr>
        </p:nvSpPr>
        <p:spPr>
          <a:xfrm>
            <a:off x="152400" y="304800"/>
            <a:ext cx="82296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flipV="1">
            <a:off x="0" y="990600"/>
            <a:ext cx="75438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030A0"/>
              </a:solidFill>
            </a:endParaRPr>
          </a:p>
        </p:txBody>
      </p:sp>
      <p:pic>
        <p:nvPicPr>
          <p:cNvPr id="6" name="Picture 2" descr="http://www.aucd.org/images2/CDC_Graphic_72dpi%20%203x4.jpg"/>
          <p:cNvPicPr>
            <a:picLocks noChangeAspect="1" noChangeArrowheads="1"/>
          </p:cNvPicPr>
          <p:nvPr userDrawn="1"/>
        </p:nvPicPr>
        <p:blipFill>
          <a:blip r:embed="rId2" cstate="print"/>
          <a:srcRect/>
          <a:stretch>
            <a:fillRect/>
          </a:stretch>
        </p:blipFill>
        <p:spPr bwMode="auto">
          <a:xfrm>
            <a:off x="7924800" y="5867400"/>
            <a:ext cx="1066800" cy="800100"/>
          </a:xfrm>
          <a:prstGeom prst="rect">
            <a:avLst/>
          </a:prstGeom>
          <a:noFill/>
          <a:ln w="9525">
            <a:noFill/>
            <a:miter lim="800000"/>
            <a:headEnd/>
            <a:tailEnd/>
          </a:ln>
        </p:spPr>
      </p:pic>
      <p:sp>
        <p:nvSpPr>
          <p:cNvPr id="3" name="Content Placeholder 2"/>
          <p:cNvSpPr>
            <a:spLocks noGrp="1"/>
          </p:cNvSpPr>
          <p:nvPr>
            <p:ph sz="half" idx="1"/>
          </p:nvPr>
        </p:nvSpPr>
        <p:spPr>
          <a:xfrm>
            <a:off x="457200" y="1600200"/>
            <a:ext cx="4038600" cy="4525963"/>
          </a:xfrm>
        </p:spPr>
        <p:txBody>
          <a:bodyPr/>
          <a:lstStyle>
            <a:lvl1pPr>
              <a:buClr>
                <a:srgbClr val="7030A0"/>
              </a:buClr>
              <a:defRPr sz="2800"/>
            </a:lvl1pPr>
            <a:lvl2pPr>
              <a:defRPr sz="2400"/>
            </a:lvl2pPr>
            <a:lvl3pPr>
              <a:buClr>
                <a:srgbClr val="26AB84"/>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4648200" y="1600200"/>
            <a:ext cx="4038600" cy="4525963"/>
          </a:xfrm>
        </p:spPr>
        <p:txBody>
          <a:bodyPr/>
          <a:lstStyle>
            <a:lvl1pPr>
              <a:buClr>
                <a:srgbClr val="7030A0"/>
              </a:buClr>
              <a:defRPr sz="2800"/>
            </a:lvl1pPr>
            <a:lvl2pPr>
              <a:defRPr sz="2400"/>
            </a:lvl2pPr>
            <a:lvl3pPr>
              <a:buClr>
                <a:srgbClr val="26AB84"/>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2"/>
          <p:cNvSpPr>
            <a:spLocks noGrp="1"/>
          </p:cNvSpPr>
          <p:nvPr>
            <p:ph type="title"/>
          </p:nvPr>
        </p:nvSpPr>
        <p:spPr>
          <a:xfrm>
            <a:off x="152400" y="304800"/>
            <a:ext cx="82296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3" name="TextBox 2"/>
          <p:cNvSpPr txBox="1"/>
          <p:nvPr userDrawn="1"/>
        </p:nvSpPr>
        <p:spPr>
          <a:xfrm>
            <a:off x="838200" y="2325688"/>
            <a:ext cx="7391400" cy="2246312"/>
          </a:xfrm>
          <a:prstGeom prst="rect">
            <a:avLst/>
          </a:prstGeom>
          <a:noFill/>
        </p:spPr>
        <p:txBody>
          <a:bodyPr>
            <a:spAutoFit/>
          </a:bodyPr>
          <a:lstStyle/>
          <a:p>
            <a:pPr algn="ctr" fontAlgn="auto">
              <a:spcBef>
                <a:spcPts val="0"/>
              </a:spcBef>
              <a:spcAft>
                <a:spcPts val="0"/>
              </a:spcAft>
              <a:defRPr/>
            </a:pPr>
            <a:r>
              <a:rPr lang="en-US" sz="2800" dirty="0">
                <a:latin typeface="+mn-lt"/>
              </a:rPr>
              <a:t>For more information about child development and to order Learn the Signs. Act Early. materials</a:t>
            </a:r>
          </a:p>
          <a:p>
            <a:pPr algn="ctr" fontAlgn="auto">
              <a:spcBef>
                <a:spcPts val="0"/>
              </a:spcBef>
              <a:spcAft>
                <a:spcPts val="0"/>
              </a:spcAft>
              <a:defRPr/>
            </a:pPr>
            <a:r>
              <a:rPr lang="en-US" sz="2800" u="sng" dirty="0">
                <a:latin typeface="+mn-lt"/>
                <a:hlinkClick r:id="rId2" action="ppaction://hlinkfile"/>
              </a:rPr>
              <a:t>www.cdc.gov/actearly</a:t>
            </a:r>
            <a:endParaRPr lang="en-US" sz="2800" dirty="0">
              <a:latin typeface="+mn-lt"/>
            </a:endParaRPr>
          </a:p>
          <a:p>
            <a:pPr algn="ctr" fontAlgn="auto">
              <a:spcBef>
                <a:spcPts val="0"/>
              </a:spcBef>
              <a:spcAft>
                <a:spcPts val="0"/>
              </a:spcAft>
              <a:defRPr/>
            </a:pPr>
            <a:r>
              <a:rPr lang="en-US" sz="2800" dirty="0">
                <a:latin typeface="+mn-lt"/>
              </a:rPr>
              <a:t>1-800-CDC-INFO</a:t>
            </a:r>
          </a:p>
          <a:p>
            <a:pPr algn="ctr" fontAlgn="auto">
              <a:spcBef>
                <a:spcPts val="0"/>
              </a:spcBef>
              <a:spcAft>
                <a:spcPts val="0"/>
              </a:spcAft>
              <a:defRPr/>
            </a:pPr>
            <a:r>
              <a:rPr lang="en-US" sz="2800" u="sng" dirty="0">
                <a:latin typeface="+mn-lt"/>
                <a:hlinkClick r:id="rId3" action="ppaction://hlinkfile"/>
              </a:rPr>
              <a:t>ActEarly@cdc.gov</a:t>
            </a:r>
            <a:endParaRPr lang="en-US" sz="2800" dirty="0">
              <a:latin typeface="+mn-lt"/>
            </a:endParaRPr>
          </a:p>
        </p:txBody>
      </p:sp>
      <p:pic>
        <p:nvPicPr>
          <p:cNvPr id="4" name="Picture 2" descr="http://www.aucd.org/images2/CDC_Graphic_72dpi%20%203x4.jpg"/>
          <p:cNvPicPr>
            <a:picLocks noChangeAspect="1" noChangeArrowheads="1"/>
          </p:cNvPicPr>
          <p:nvPr userDrawn="1"/>
        </p:nvPicPr>
        <p:blipFill>
          <a:blip r:embed="rId4" cstate="print"/>
          <a:srcRect/>
          <a:stretch>
            <a:fillRect/>
          </a:stretch>
        </p:blipFill>
        <p:spPr bwMode="auto">
          <a:xfrm>
            <a:off x="7924800" y="5867400"/>
            <a:ext cx="1066800" cy="800100"/>
          </a:xfrm>
          <a:prstGeom prst="rect">
            <a:avLst/>
          </a:prstGeom>
          <a:noFill/>
          <a:ln w="9525">
            <a:noFill/>
            <a:miter lim="800000"/>
            <a:headEnd/>
            <a:tailEnd/>
          </a:ln>
        </p:spPr>
      </p:pic>
      <p:sp>
        <p:nvSpPr>
          <p:cNvPr id="5" name="TextBox 4"/>
          <p:cNvSpPr txBox="1"/>
          <p:nvPr userDrawn="1"/>
        </p:nvSpPr>
        <p:spPr>
          <a:xfrm>
            <a:off x="76200" y="5715000"/>
            <a:ext cx="5105400" cy="1323975"/>
          </a:xfrm>
          <a:prstGeom prst="rect">
            <a:avLst/>
          </a:prstGeom>
          <a:noFill/>
        </p:spPr>
        <p:txBody>
          <a:bodyPr>
            <a:spAutoFit/>
          </a:bodyPr>
          <a:lstStyle/>
          <a:p>
            <a:pPr fontAlgn="auto">
              <a:spcBef>
                <a:spcPts val="0"/>
              </a:spcBef>
              <a:spcAft>
                <a:spcPts val="0"/>
              </a:spcAft>
              <a:defRPr/>
            </a:pPr>
            <a:r>
              <a:rPr lang="en-US" dirty="0">
                <a:latin typeface="+mn-lt"/>
              </a:rPr>
              <a:t> </a:t>
            </a:r>
            <a:endParaRPr lang="en-US" sz="1100" dirty="0">
              <a:latin typeface="+mn-lt"/>
            </a:endParaRPr>
          </a:p>
          <a:p>
            <a:pPr fontAlgn="auto">
              <a:spcBef>
                <a:spcPts val="0"/>
              </a:spcBef>
              <a:spcAft>
                <a:spcPts val="0"/>
              </a:spcAft>
              <a:defRPr/>
            </a:pPr>
            <a:r>
              <a:rPr lang="en-US" sz="1100" b="1" dirty="0">
                <a:latin typeface="+mn-lt"/>
              </a:rPr>
              <a:t>Disclaimer</a:t>
            </a:r>
          </a:p>
          <a:p>
            <a:pPr fontAlgn="auto">
              <a:spcBef>
                <a:spcPts val="0"/>
              </a:spcBef>
              <a:spcAft>
                <a:spcPts val="0"/>
              </a:spcAft>
              <a:defRPr/>
            </a:pPr>
            <a:r>
              <a:rPr lang="en-US" sz="1100" dirty="0">
                <a:latin typeface="+mn-lt"/>
              </a:rPr>
              <a:t>The findings and conclusions in this presentation are those of the authors and do not necessarily represent the official position of the Centers for Disease Control and Prevention or the Health Resources and Services Administration. </a:t>
            </a:r>
          </a:p>
          <a:p>
            <a:pPr fontAlgn="auto">
              <a:spcBef>
                <a:spcPts val="0"/>
              </a:spcBef>
              <a:spcAft>
                <a:spcPts val="0"/>
              </a:spcAft>
              <a:defRPr/>
            </a:pPr>
            <a:endParaRPr lang="en-US" dirty="0">
              <a:latin typeface="+mn-lt"/>
            </a:endParaRPr>
          </a:p>
        </p:txBody>
      </p:sp>
      <p:pic>
        <p:nvPicPr>
          <p:cNvPr id="6" name="Picture 9" descr="LTSAE_Ambassadors_LOGO_6.2.jpg"/>
          <p:cNvPicPr>
            <a:picLocks noChangeAspect="1"/>
          </p:cNvPicPr>
          <p:nvPr userDrawn="1"/>
        </p:nvPicPr>
        <p:blipFill>
          <a:blip r:embed="rId5" cstate="print"/>
          <a:srcRect l="822" t="3751" r="552" b="43750"/>
          <a:stretch>
            <a:fillRect/>
          </a:stretch>
        </p:blipFill>
        <p:spPr bwMode="auto">
          <a:xfrm>
            <a:off x="0" y="0"/>
            <a:ext cx="9144000" cy="2133600"/>
          </a:xfrm>
          <a:prstGeom prst="rect">
            <a:avLst/>
          </a:prstGeom>
          <a:noFill/>
          <a:ln w="9525">
            <a:noFill/>
            <a:miter lim="800000"/>
            <a:headEnd/>
            <a:tailEnd/>
          </a:ln>
        </p:spPr>
      </p:pic>
      <p:sp>
        <p:nvSpPr>
          <p:cNvPr id="13" name="Text Placeholder 12"/>
          <p:cNvSpPr>
            <a:spLocks noGrp="1"/>
          </p:cNvSpPr>
          <p:nvPr>
            <p:ph type="body" sz="quarter" idx="10"/>
          </p:nvPr>
        </p:nvSpPr>
        <p:spPr>
          <a:xfrm>
            <a:off x="1371600" y="4876800"/>
            <a:ext cx="6781800" cy="381000"/>
          </a:xfrm>
        </p:spPr>
        <p:txBody>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3200" baseline="0"/>
            </a:lvl1pPr>
          </a:lstStyle>
          <a:p>
            <a:pPr lvl="0"/>
            <a:r>
              <a:rPr lang="en-US" dirty="0"/>
              <a:t>Click to edit Master text styles</a:t>
            </a:r>
          </a:p>
          <a:p>
            <a:pPr lvl="1"/>
            <a:r>
              <a:rPr lang="en-US" dirty="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F0BEFB-C9E7-4730-AE96-3FA7B3A32D3A}" type="datetimeFigureOut">
              <a:rPr lang="en-US"/>
              <a:pPr>
                <a:defRPr/>
              </a:pPr>
              <a:t>4/22/2017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F647A1-B9A2-4673-B04F-9A82E1EAF5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49DE2B-0B5C-45BB-BCD0-1BEF260EE95A}" type="datetimeFigureOut">
              <a:rPr lang="en-US"/>
              <a:pPr>
                <a:defRPr/>
              </a:pPr>
              <a:t>4/22/2017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F44084A-1141-45F5-A77D-8FA842A745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36"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spannj.org/familywrap/" TargetMode="External"/><Relationship Id="rId7" Type="http://schemas.openxmlformats.org/officeDocument/2006/relationships/hyperlink" Target="https://www.facebook.com/nichc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deepas@spannj.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sz="quarter" idx="10"/>
          </p:nvPr>
        </p:nvSpPr>
        <p:spPr>
          <a:xfrm>
            <a:off x="76199" y="2985702"/>
            <a:ext cx="9067801" cy="1205298"/>
          </a:xfrm>
        </p:spPr>
        <p:txBody>
          <a:bodyPr>
            <a:normAutofit fontScale="25000" lnSpcReduction="20000"/>
          </a:bodyPr>
          <a:lstStyle/>
          <a:p>
            <a:pPr eaLnBrk="1" hangingPunct="1"/>
            <a:r>
              <a:rPr lang="en-US" sz="14400" b="1" dirty="0"/>
              <a:t>Leveraging Partnerships for Collective Impact in New Jersey</a:t>
            </a:r>
          </a:p>
          <a:p>
            <a:pPr eaLnBrk="1" hangingPunct="1"/>
            <a:r>
              <a:rPr lang="en-US" sz="7200" b="1" dirty="0"/>
              <a:t>Deepa Srinivasavaradan - CDC’s Act Early Ambassador to NJ</a:t>
            </a:r>
          </a:p>
          <a:p>
            <a:pPr eaLnBrk="1" hangingPunct="1"/>
            <a:endParaRPr lang="en-US" dirty="0"/>
          </a:p>
        </p:txBody>
      </p:sp>
      <p:pic>
        <p:nvPicPr>
          <p:cNvPr id="4" name="Picture 6" descr="http://www.spannj.org/familywrap/famwrap.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940" y="4523026"/>
            <a:ext cx="147161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dautin\Dropbox\DA Files\SPAN\Materials\Logos\Family Voices\Family Voices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948262"/>
            <a:ext cx="2144753" cy="80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dautin\Dropbox\DA Files\SPAN\Materials\Logos\Parent to Parent\Parent To Parent Full.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0641" y="4496431"/>
            <a:ext cx="1109249" cy="113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s://fbcdn-profile-a.akamaihd.net/hprofile-ak-ash3/t1/c0.0.160.160/p160x160/1524942_10152155313989587_1330526752_n.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7110" y="4405052"/>
            <a:ext cx="1226152" cy="122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NEPACT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4230" y="4437754"/>
            <a:ext cx="1222375" cy="119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4566" y="4493742"/>
            <a:ext cx="1626062" cy="122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1"/>
          <a:stretch>
            <a:fillRect/>
          </a:stretch>
        </p:blipFill>
        <p:spPr>
          <a:xfrm>
            <a:off x="62203" y="5495925"/>
            <a:ext cx="2706859" cy="1292464"/>
          </a:xfrm>
          <a:prstGeom prst="rect">
            <a:avLst/>
          </a:prstGeom>
        </p:spPr>
      </p:pic>
    </p:spTree>
    <p:extLst>
      <p:ext uri="{BB962C8B-B14F-4D97-AF65-F5344CB8AC3E}">
        <p14:creationId xmlns:p14="http://schemas.microsoft.com/office/powerpoint/2010/main" val="175069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lstStyle/>
          <a:p>
            <a:pPr marL="457200" lvl="1" indent="-457200" eaLnBrk="1" hangingPunct="1">
              <a:spcBef>
                <a:spcPts val="1200"/>
              </a:spcBef>
              <a:buClr>
                <a:srgbClr val="16A28B"/>
              </a:buClr>
              <a:buFont typeface="Arial"/>
              <a:buChar char="•"/>
              <a:defRPr/>
            </a:pPr>
            <a:r>
              <a:rPr lang="en-US" altLang="en-US" sz="3000" dirty="0">
                <a:solidFill>
                  <a:srgbClr val="000000"/>
                </a:solidFill>
                <a:latin typeface="Arial" panose="020B0604020202020204" pitchFamily="34" charset="0"/>
                <a:cs typeface="Arial" panose="020B0604020202020204" pitchFamily="34" charset="0"/>
              </a:rPr>
              <a:t>ECCS Learning Session &amp; Help Me Grow Forum</a:t>
            </a:r>
          </a:p>
          <a:p>
            <a:pPr marL="857250" lvl="2" indent="-457200" eaLnBrk="1" hangingPunct="1">
              <a:spcBef>
                <a:spcPts val="1200"/>
              </a:spcBef>
              <a:buClr>
                <a:srgbClr val="16A28B"/>
              </a:buClr>
              <a:buFont typeface="Wingdings" panose="05000000000000000000" pitchFamily="2" charset="2"/>
              <a:buChar char="Ø"/>
              <a:defRPr/>
            </a:pPr>
            <a:r>
              <a:rPr lang="en-US" altLang="en-US" sz="2800" dirty="0">
                <a:solidFill>
                  <a:srgbClr val="7030A0"/>
                </a:solidFill>
                <a:latin typeface="Arial" panose="020B0604020202020204" pitchFamily="34" charset="0"/>
                <a:cs typeface="Arial" panose="020B0604020202020204" pitchFamily="34" charset="0"/>
              </a:rPr>
              <a:t>LTSAE Ambassador attended as invited/funded member of state team</a:t>
            </a:r>
            <a:endParaRPr lang="en-US" altLang="en-US" sz="2800" dirty="0">
              <a:solidFill>
                <a:srgbClr val="823D97"/>
              </a:solidFill>
              <a:latin typeface="Arial" panose="020B0604020202020204" pitchFamily="34" charset="0"/>
              <a:cs typeface="Arial" panose="020B0604020202020204" pitchFamily="34" charset="0"/>
            </a:endParaRPr>
          </a:p>
          <a:p>
            <a:pPr marL="0" lvl="1" indent="0" eaLnBrk="1" hangingPunct="1">
              <a:spcBef>
                <a:spcPts val="1200"/>
              </a:spcBef>
              <a:buClr>
                <a:srgbClr val="16A28B"/>
              </a:buClr>
              <a:buFont typeface="Arial"/>
              <a:buChar char="•"/>
              <a:defRPr/>
            </a:pPr>
            <a:r>
              <a:rPr lang="en-US" altLang="en-US" sz="3000" dirty="0">
                <a:solidFill>
                  <a:srgbClr val="000000"/>
                </a:solidFill>
                <a:latin typeface="Arial" panose="020B0604020202020204" pitchFamily="34" charset="0"/>
                <a:cs typeface="Arial" panose="020B0604020202020204" pitchFamily="34" charset="0"/>
              </a:rPr>
              <a:t>   North East Regional Act Early Summit</a:t>
            </a:r>
          </a:p>
          <a:p>
            <a:pPr marL="742950" lvl="2" indent="-342900" eaLnBrk="1" hangingPunct="1">
              <a:spcBef>
                <a:spcPts val="1200"/>
              </a:spcBef>
              <a:buClr>
                <a:srgbClr val="16A28B"/>
              </a:buClr>
              <a:buFont typeface="Wingdings" panose="05000000000000000000" pitchFamily="2" charset="2"/>
              <a:buChar char="Ø"/>
              <a:defRPr/>
            </a:pPr>
            <a:r>
              <a:rPr lang="en-US" altLang="en-US" sz="2800" dirty="0">
                <a:solidFill>
                  <a:srgbClr val="7030A0"/>
                </a:solidFill>
                <a:latin typeface="Arial" panose="020B0604020202020204" pitchFamily="34" charset="0"/>
                <a:cs typeface="Arial" panose="020B0604020202020204" pitchFamily="34" charset="0"/>
              </a:rPr>
              <a:t>LTSAE Ambassadors in the North East region planned &amp; hosted NE Regional Act Early Summit</a:t>
            </a:r>
          </a:p>
          <a:p>
            <a:pPr marL="742950" lvl="2" indent="-342900" eaLnBrk="1" hangingPunct="1">
              <a:spcBef>
                <a:spcPts val="1200"/>
              </a:spcBef>
              <a:buClr>
                <a:srgbClr val="16A28B"/>
              </a:buClr>
              <a:buFont typeface="Wingdings" panose="05000000000000000000" pitchFamily="2" charset="2"/>
              <a:buChar char="Ø"/>
              <a:defRPr/>
            </a:pPr>
            <a:r>
              <a:rPr lang="en-US" altLang="en-US" sz="2800" dirty="0">
                <a:solidFill>
                  <a:srgbClr val="7030A0"/>
                </a:solidFill>
                <a:latin typeface="Arial" panose="020B0604020202020204" pitchFamily="34" charset="0"/>
                <a:cs typeface="Arial" panose="020B0604020202020204" pitchFamily="34" charset="0"/>
              </a:rPr>
              <a:t>NJ team included stakeholders across EC Systems</a:t>
            </a:r>
          </a:p>
          <a:p>
            <a:pPr marL="0" lvl="1" indent="0" eaLnBrk="1" hangingPunct="1">
              <a:spcBef>
                <a:spcPts val="1200"/>
              </a:spcBef>
              <a:buNone/>
              <a:defRPr/>
            </a:pPr>
            <a:endParaRPr lang="en-US" altLang="en-US" sz="2000" dirty="0">
              <a:solidFill>
                <a:srgbClr val="823D97"/>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p:txBody>
      </p:sp>
      <p:sp>
        <p:nvSpPr>
          <p:cNvPr id="3" name="Title 2"/>
          <p:cNvSpPr>
            <a:spLocks noGrp="1"/>
          </p:cNvSpPr>
          <p:nvPr>
            <p:ph type="title"/>
          </p:nvPr>
        </p:nvSpPr>
        <p:spPr>
          <a:xfrm>
            <a:off x="0" y="76200"/>
            <a:ext cx="8382000" cy="762000"/>
          </a:xfrm>
        </p:spPr>
        <p:txBody>
          <a:bodyPr/>
          <a:lstStyle/>
          <a:p>
            <a:r>
              <a:rPr lang="en-US" sz="3600" b="1" dirty="0"/>
              <a:t>LTSAE Collaboration with HMG/ECCS</a:t>
            </a:r>
            <a:endParaRPr lang="en-US" sz="3600" dirty="0"/>
          </a:p>
        </p:txBody>
      </p:sp>
      <p:pic>
        <p:nvPicPr>
          <p:cNvPr id="4" name="Picture 12" descr="logo-span-color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3951" y="121811"/>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25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10600" cy="5181600"/>
          </a:xfrm>
        </p:spPr>
        <p:txBody>
          <a:bodyPr/>
          <a:lstStyle/>
          <a:p>
            <a:pPr marL="342900" lvl="1" indent="-342900" eaLnBrk="1" hangingPunct="1">
              <a:spcBef>
                <a:spcPts val="1200"/>
              </a:spcBef>
              <a:buClr>
                <a:srgbClr val="16A28B"/>
              </a:buClr>
              <a:buFont typeface="Arial" panose="020B0604020202020204" pitchFamily="34" charset="0"/>
              <a:buChar char="•"/>
              <a:defRPr/>
            </a:pPr>
            <a:r>
              <a:rPr lang="en-US" altLang="en-US" sz="3000" dirty="0">
                <a:latin typeface="Arial" panose="020B0604020202020204" pitchFamily="34" charset="0"/>
                <a:cs typeface="Arial" panose="020B0604020202020204" pitchFamily="34" charset="0"/>
              </a:rPr>
              <a:t>HMG/LTSAE Child Developmental Passports </a:t>
            </a:r>
            <a:r>
              <a:rPr lang="en-US" altLang="en-US" sz="2600" dirty="0">
                <a:solidFill>
                  <a:srgbClr val="823D97"/>
                </a:solidFill>
                <a:latin typeface="Arial" panose="020B0604020202020204" pitchFamily="34" charset="0"/>
                <a:cs typeface="Arial" panose="020B0604020202020204" pitchFamily="34" charset="0"/>
              </a:rPr>
              <a:t>– </a:t>
            </a:r>
            <a:r>
              <a:rPr lang="en-US" altLang="en-US" sz="2800" dirty="0">
                <a:solidFill>
                  <a:srgbClr val="823D97"/>
                </a:solidFill>
                <a:latin typeface="Arial" panose="020B0604020202020204" pitchFamily="34" charset="0"/>
                <a:cs typeface="Arial" panose="020B0604020202020204" pitchFamily="34" charset="0"/>
              </a:rPr>
              <a:t>include </a:t>
            </a:r>
            <a:r>
              <a:rPr lang="en-US" altLang="en-US" sz="2800" dirty="0">
                <a:solidFill>
                  <a:prstClr val="black"/>
                </a:solidFill>
                <a:latin typeface="Arial" panose="020B0604020202020204" pitchFamily="34" charset="0"/>
                <a:cs typeface="Arial" panose="020B0604020202020204" pitchFamily="34" charset="0"/>
              </a:rPr>
              <a:t>Developmental Screening and Well-Visit Trackers </a:t>
            </a:r>
            <a:r>
              <a:rPr lang="en-US" altLang="en-US" sz="2800" dirty="0">
                <a:solidFill>
                  <a:srgbClr val="823D97"/>
                </a:solidFill>
                <a:latin typeface="Arial" panose="020B0604020202020204" pitchFamily="34" charset="0"/>
                <a:cs typeface="Arial" panose="020B0604020202020204" pitchFamily="34" charset="0"/>
              </a:rPr>
              <a:t>so parents can keep track of the developmental screenings completed, results of those screenings, immunizations, height, weight etc. in one booklet to take with them for their child’s well-visit appointments</a:t>
            </a:r>
          </a:p>
          <a:p>
            <a:pPr marL="342900" lvl="1" indent="-342900" eaLnBrk="1" hangingPunct="1">
              <a:spcBef>
                <a:spcPts val="1200"/>
              </a:spcBef>
              <a:buClr>
                <a:srgbClr val="16A28B"/>
              </a:buClr>
              <a:buFont typeface="Arial" panose="020B0604020202020204" pitchFamily="34" charset="0"/>
              <a:buChar char="•"/>
              <a:defRPr/>
            </a:pPr>
            <a:r>
              <a:rPr lang="en-US" altLang="en-US" sz="3000" dirty="0">
                <a:latin typeface="Arial" panose="020B0604020202020204" pitchFamily="34" charset="0"/>
                <a:cs typeface="Arial" panose="020B0604020202020204" pitchFamily="34" charset="0"/>
              </a:rPr>
              <a:t>Child Developmental Passports </a:t>
            </a:r>
            <a:r>
              <a:rPr lang="en-US" altLang="en-US" sz="3000" dirty="0">
                <a:solidFill>
                  <a:srgbClr val="823D97"/>
                </a:solidFill>
                <a:latin typeface="Arial" panose="020B0604020202020204" pitchFamily="34" charset="0"/>
                <a:cs typeface="Arial" panose="020B0604020202020204" pitchFamily="34" charset="0"/>
              </a:rPr>
              <a:t>featured in </a:t>
            </a:r>
            <a:r>
              <a:rPr lang="en-US" altLang="en-US" sz="3000" dirty="0">
                <a:latin typeface="Arial" panose="020B0604020202020204" pitchFamily="34" charset="0"/>
                <a:cs typeface="Arial" panose="020B0604020202020204" pitchFamily="34" charset="0"/>
              </a:rPr>
              <a:t>Act Early Network News </a:t>
            </a:r>
            <a:r>
              <a:rPr lang="en-US" altLang="en-US" sz="3000" dirty="0">
                <a:solidFill>
                  <a:srgbClr val="823D97"/>
                </a:solidFill>
                <a:latin typeface="Arial" panose="020B0604020202020204" pitchFamily="34" charset="0"/>
                <a:cs typeface="Arial" panose="020B0604020202020204" pitchFamily="34" charset="0"/>
              </a:rPr>
              <a:t>and </a:t>
            </a:r>
            <a:r>
              <a:rPr lang="en-US" altLang="en-US" sz="3000" dirty="0">
                <a:latin typeface="Arial" panose="020B0604020202020204" pitchFamily="34" charset="0"/>
                <a:cs typeface="Arial" panose="020B0604020202020204" pitchFamily="34" charset="0"/>
              </a:rPr>
              <a:t>Exceptional Parent Magazine</a:t>
            </a:r>
          </a:p>
          <a:p>
            <a:pPr marL="0" indent="0">
              <a:buNone/>
            </a:pPr>
            <a:endParaRPr lang="en-US" dirty="0"/>
          </a:p>
        </p:txBody>
      </p:sp>
      <p:sp>
        <p:nvSpPr>
          <p:cNvPr id="3" name="Title 2"/>
          <p:cNvSpPr>
            <a:spLocks noGrp="1"/>
          </p:cNvSpPr>
          <p:nvPr>
            <p:ph type="title"/>
          </p:nvPr>
        </p:nvSpPr>
        <p:spPr>
          <a:xfrm>
            <a:off x="152400" y="304800"/>
            <a:ext cx="8229600" cy="685800"/>
          </a:xfrm>
        </p:spPr>
        <p:txBody>
          <a:bodyPr/>
          <a:lstStyle/>
          <a:p>
            <a:r>
              <a:rPr lang="en-US" sz="3200" b="1" dirty="0"/>
              <a:t>NJ LTSAE/HMG/ECCS Accomplishments</a:t>
            </a:r>
          </a:p>
        </p:txBody>
      </p:sp>
      <p:pic>
        <p:nvPicPr>
          <p:cNvPr id="4" name="Picture 12" descr="logo-span-color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36943"/>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7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2400" y="1295400"/>
            <a:ext cx="8839200" cy="5410200"/>
          </a:xfrm>
          <a:prstGeom prst="rect">
            <a:avLst/>
          </a:prstGeom>
        </p:spPr>
      </p:pic>
      <p:sp>
        <p:nvSpPr>
          <p:cNvPr id="3" name="Title 2"/>
          <p:cNvSpPr>
            <a:spLocks noGrp="1"/>
          </p:cNvSpPr>
          <p:nvPr>
            <p:ph type="title"/>
          </p:nvPr>
        </p:nvSpPr>
        <p:spPr>
          <a:xfrm>
            <a:off x="152400" y="76200"/>
            <a:ext cx="8839200" cy="838200"/>
          </a:xfrm>
        </p:spPr>
        <p:txBody>
          <a:bodyPr/>
          <a:lstStyle/>
          <a:p>
            <a:r>
              <a:rPr lang="en-US" sz="3200" b="1" dirty="0"/>
              <a:t>NJ’s Child Developmental Passports</a:t>
            </a:r>
          </a:p>
        </p:txBody>
      </p:sp>
      <p:pic>
        <p:nvPicPr>
          <p:cNvPr id="5" name="Picture 12" descr="logo-span-color 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09152"/>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05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10600" cy="5181600"/>
          </a:xfrm>
        </p:spPr>
        <p:txBody>
          <a:bodyPr/>
          <a:lstStyle/>
          <a:p>
            <a:pPr marL="342900" lvl="1" indent="-342900" eaLnBrk="1" hangingPunct="1">
              <a:spcBef>
                <a:spcPts val="1200"/>
              </a:spcBef>
              <a:buClr>
                <a:srgbClr val="16A28B"/>
              </a:buClr>
              <a:buFont typeface="Arial" panose="020B0604020202020204" pitchFamily="34" charset="0"/>
              <a:buChar char="•"/>
              <a:defRPr/>
            </a:pPr>
            <a:r>
              <a:rPr lang="en-US" altLang="en-US" sz="3000" dirty="0">
                <a:latin typeface="Arial" panose="020B0604020202020204" pitchFamily="34" charset="0"/>
                <a:cs typeface="Arial" panose="020B0604020202020204" pitchFamily="34" charset="0"/>
              </a:rPr>
              <a:t>LTSAE –Screening Resources Webinar </a:t>
            </a:r>
            <a:r>
              <a:rPr lang="en-US" altLang="en-US" sz="2800" dirty="0">
                <a:solidFill>
                  <a:srgbClr val="823D97"/>
                </a:solidFill>
                <a:latin typeface="Arial" panose="020B0604020202020204" pitchFamily="34" charset="0"/>
                <a:cs typeface="Arial" panose="020B0604020202020204" pitchFamily="34" charset="0"/>
              </a:rPr>
              <a:t>– flash drives provided with resources to everyone who completed the webinars. Resources included: Medical home binder, LTSAE materials, etc. </a:t>
            </a:r>
          </a:p>
          <a:p>
            <a:pPr marL="342900" lvl="1" indent="-342900" eaLnBrk="1" hangingPunct="1">
              <a:spcBef>
                <a:spcPts val="1200"/>
              </a:spcBef>
              <a:buClr>
                <a:srgbClr val="16A28B"/>
              </a:buClr>
              <a:buFont typeface="Arial" panose="020B0604020202020204" pitchFamily="34" charset="0"/>
              <a:buChar char="•"/>
              <a:defRPr/>
            </a:pPr>
            <a:r>
              <a:rPr lang="en-US" altLang="en-US" sz="3000" dirty="0">
                <a:latin typeface="Arial" panose="020B0604020202020204" pitchFamily="34" charset="0"/>
                <a:cs typeface="Arial" panose="020B0604020202020204" pitchFamily="34" charset="0"/>
              </a:rPr>
              <a:t>Customized and printed Milestones Brochures with NJ-specific resources </a:t>
            </a:r>
            <a:r>
              <a:rPr lang="en-US" altLang="en-US" sz="2800" dirty="0">
                <a:solidFill>
                  <a:srgbClr val="823D97"/>
                </a:solidFill>
                <a:latin typeface="Arial" panose="020B0604020202020204" pitchFamily="34" charset="0"/>
                <a:cs typeface="Arial" panose="020B0604020202020204" pitchFamily="34" charset="0"/>
              </a:rPr>
              <a:t>in both English and Spanish - Includes Help Me Grow/NJ 2-1-1 phone line</a:t>
            </a:r>
          </a:p>
          <a:p>
            <a:pPr marL="342900" lvl="1" indent="-342900" eaLnBrk="1" hangingPunct="1">
              <a:spcBef>
                <a:spcPts val="1200"/>
              </a:spcBef>
              <a:buClr>
                <a:srgbClr val="16A28B"/>
              </a:buClr>
              <a:buFont typeface="Arial" panose="020B0604020202020204" pitchFamily="34" charset="0"/>
              <a:buChar char="•"/>
              <a:defRPr/>
            </a:pPr>
            <a:r>
              <a:rPr lang="en-US" altLang="en-US" sz="3000" dirty="0">
                <a:latin typeface="Arial" panose="020B0604020202020204" pitchFamily="34" charset="0"/>
                <a:cs typeface="Arial" panose="020B0604020202020204" pitchFamily="34" charset="0"/>
              </a:rPr>
              <a:t>Customized Milestones Brochures </a:t>
            </a:r>
            <a:r>
              <a:rPr lang="en-US" altLang="en-US" sz="3000" dirty="0">
                <a:solidFill>
                  <a:srgbClr val="823D97"/>
                </a:solidFill>
                <a:latin typeface="Arial" panose="020B0604020202020204" pitchFamily="34" charset="0"/>
                <a:cs typeface="Arial" panose="020B0604020202020204" pitchFamily="34" charset="0"/>
              </a:rPr>
              <a:t>featured in </a:t>
            </a:r>
            <a:r>
              <a:rPr lang="en-US" altLang="en-US" sz="3000" dirty="0">
                <a:latin typeface="Arial" panose="020B0604020202020204" pitchFamily="34" charset="0"/>
                <a:cs typeface="Arial" panose="020B0604020202020204" pitchFamily="34" charset="0"/>
              </a:rPr>
              <a:t>NJ AAP Pediatric magazine </a:t>
            </a:r>
            <a:r>
              <a:rPr lang="en-US" altLang="en-US" sz="2800" dirty="0">
                <a:solidFill>
                  <a:srgbClr val="823D97"/>
                </a:solidFill>
                <a:latin typeface="Arial" panose="020B0604020202020204" pitchFamily="34" charset="0"/>
                <a:cs typeface="Arial" panose="020B0604020202020204" pitchFamily="34" charset="0"/>
              </a:rPr>
              <a:t>(available online and mailed to chapter members)</a:t>
            </a:r>
          </a:p>
          <a:p>
            <a:pPr marL="0" indent="0">
              <a:buNone/>
            </a:pPr>
            <a:endParaRPr lang="en-US" dirty="0"/>
          </a:p>
        </p:txBody>
      </p:sp>
      <p:sp>
        <p:nvSpPr>
          <p:cNvPr id="3" name="Title 2"/>
          <p:cNvSpPr>
            <a:spLocks noGrp="1"/>
          </p:cNvSpPr>
          <p:nvPr>
            <p:ph type="title"/>
          </p:nvPr>
        </p:nvSpPr>
        <p:spPr>
          <a:xfrm>
            <a:off x="152400" y="304800"/>
            <a:ext cx="8229600" cy="685800"/>
          </a:xfrm>
        </p:spPr>
        <p:txBody>
          <a:bodyPr/>
          <a:lstStyle/>
          <a:p>
            <a:r>
              <a:rPr lang="en-US" sz="3200" b="1" dirty="0"/>
              <a:t>NJ LTSAE/HMG/ECCS Accomplishments</a:t>
            </a:r>
          </a:p>
        </p:txBody>
      </p:sp>
      <p:pic>
        <p:nvPicPr>
          <p:cNvPr id="4" name="Picture 12" descr="logo-span-color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36943"/>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26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2075"/>
            <a:ext cx="850525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24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26963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0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6849"/>
            <a:ext cx="8402955" cy="632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06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181600"/>
          </a:xfrm>
        </p:spPr>
        <p:txBody>
          <a:bodyPr/>
          <a:lstStyle/>
          <a:p>
            <a:pPr marL="457200" lvl="1" indent="-457200" eaLnBrk="1" hangingPunct="1">
              <a:spcBef>
                <a:spcPts val="1200"/>
              </a:spcBef>
              <a:buClr>
                <a:srgbClr val="16A28B"/>
              </a:buClr>
              <a:buFont typeface="Arial"/>
              <a:buChar char="•"/>
              <a:defRPr/>
            </a:pPr>
            <a:r>
              <a:rPr lang="en-US" altLang="en-US" sz="2600" dirty="0">
                <a:solidFill>
                  <a:srgbClr val="000000"/>
                </a:solidFill>
                <a:latin typeface="Arial" panose="020B0604020202020204" pitchFamily="34" charset="0"/>
                <a:cs typeface="Arial" panose="020B0604020202020204" pitchFamily="34" charset="0"/>
              </a:rPr>
              <a:t>Increase the adoption and use of LTSAE materials by NJ home visitors and WIC providers to engage parents served by these programs in developmental monitoring and encourage early screening, diagnosis, and connection to services</a:t>
            </a:r>
          </a:p>
          <a:p>
            <a:pPr marL="857250" lvl="2" indent="-457200" eaLnBrk="1" hangingPunct="1">
              <a:spcBef>
                <a:spcPts val="1200"/>
              </a:spcBef>
              <a:buClr>
                <a:srgbClr val="16A28B"/>
              </a:buClr>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Reach out to NJ’s Home Visiting and WIC programs</a:t>
            </a:r>
          </a:p>
          <a:p>
            <a:pPr marL="857250" lvl="2" indent="-457200" eaLnBrk="1" hangingPunct="1">
              <a:spcBef>
                <a:spcPts val="1200"/>
              </a:spcBef>
              <a:buClr>
                <a:srgbClr val="16A28B"/>
              </a:buClr>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Present LTSAE program and materials at the statewide meetings of both programs</a:t>
            </a:r>
          </a:p>
          <a:p>
            <a:pPr marL="857250" lvl="2" indent="-457200" eaLnBrk="1" hangingPunct="1">
              <a:spcBef>
                <a:spcPts val="1200"/>
              </a:spcBef>
              <a:buClr>
                <a:srgbClr val="16A28B"/>
              </a:buClr>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Develop a plan to integrate LTSAE materials and information into professional development provided to early childhood programs, including home visitors</a:t>
            </a:r>
          </a:p>
          <a:p>
            <a:pPr marL="0" lvl="1" indent="0" eaLnBrk="1" hangingPunct="1">
              <a:spcBef>
                <a:spcPts val="1200"/>
              </a:spcBef>
              <a:buClr>
                <a:srgbClr val="16A28B"/>
              </a:buClr>
              <a:buNone/>
              <a:defRPr/>
            </a:pPr>
            <a:endParaRPr lang="en-US" altLang="en-US" sz="2200" b="1" dirty="0">
              <a:solidFill>
                <a:srgbClr val="000000"/>
              </a:solidFill>
              <a:latin typeface="Arial Narrow" pitchFamily="34" charset="0"/>
              <a:cs typeface="Times New Roman" pitchFamily="18" charset="0"/>
            </a:endParaRPr>
          </a:p>
          <a:p>
            <a:pPr marL="457200" lvl="1" indent="-457200" eaLnBrk="1" hangingPunct="1">
              <a:spcBef>
                <a:spcPts val="1200"/>
              </a:spcBef>
              <a:buClr>
                <a:srgbClr val="16A28B"/>
              </a:buClr>
              <a:buFont typeface="Arial"/>
              <a:buChar char="•"/>
              <a:defRPr/>
            </a:pPr>
            <a:endParaRPr lang="en-US" altLang="en-US" sz="2200" b="1" dirty="0">
              <a:solidFill>
                <a:srgbClr val="000000"/>
              </a:solidFill>
              <a:latin typeface="Arial Narrow" pitchFamily="34" charset="0"/>
              <a:cs typeface="Times New Roman" pitchFamily="18" charset="0"/>
            </a:endParaRPr>
          </a:p>
          <a:p>
            <a:pPr marL="457200" lvl="1" indent="-457200" eaLnBrk="1" hangingPunct="1">
              <a:spcBef>
                <a:spcPts val="1200"/>
              </a:spcBef>
              <a:buClr>
                <a:srgbClr val="16A28B"/>
              </a:buClr>
              <a:buFont typeface="Arial"/>
              <a:buChar char="•"/>
              <a:defRPr/>
            </a:pPr>
            <a:endParaRPr lang="en-US" altLang="en-US" sz="2000" dirty="0">
              <a:solidFill>
                <a:srgbClr val="823D97"/>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p:txBody>
      </p:sp>
      <p:sp>
        <p:nvSpPr>
          <p:cNvPr id="3" name="Title 2"/>
          <p:cNvSpPr>
            <a:spLocks noGrp="1"/>
          </p:cNvSpPr>
          <p:nvPr>
            <p:ph type="title"/>
          </p:nvPr>
        </p:nvSpPr>
        <p:spPr>
          <a:xfrm>
            <a:off x="0" y="76200"/>
            <a:ext cx="8382000" cy="838200"/>
          </a:xfrm>
        </p:spPr>
        <p:txBody>
          <a:bodyPr/>
          <a:lstStyle/>
          <a:p>
            <a:r>
              <a:rPr lang="en-US" sz="3600" b="1" dirty="0"/>
              <a:t>Current LTSAE Goals &amp; Workplan</a:t>
            </a:r>
            <a:endParaRPr lang="en-US" sz="3600" dirty="0"/>
          </a:p>
        </p:txBody>
      </p:sp>
      <p:pic>
        <p:nvPicPr>
          <p:cNvPr id="4" name="Picture 12" descr="logo-span-color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6382" y="78672"/>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52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029200"/>
          </a:xfrm>
        </p:spPr>
        <p:txBody>
          <a:bodyPr/>
          <a:lstStyle/>
          <a:p>
            <a:pPr marL="457200" lvl="1" indent="-457200" eaLnBrk="1" hangingPunct="1">
              <a:spcBef>
                <a:spcPts val="1200"/>
              </a:spcBef>
              <a:buClr>
                <a:srgbClr val="16A28B"/>
              </a:buClr>
              <a:buFont typeface="Arial"/>
              <a:buChar char="•"/>
              <a:defRPr/>
            </a:pPr>
            <a:endParaRPr lang="en-US" altLang="en-US" sz="2600" dirty="0">
              <a:solidFill>
                <a:srgbClr val="000000"/>
              </a:solidFill>
              <a:latin typeface="Arial" panose="020B0604020202020204" pitchFamily="34" charset="0"/>
              <a:cs typeface="Arial" panose="020B0604020202020204" pitchFamily="34" charset="0"/>
            </a:endParaRPr>
          </a:p>
          <a:p>
            <a:pPr marL="457200" lvl="1" indent="-457200" eaLnBrk="1" hangingPunct="1">
              <a:spcBef>
                <a:spcPts val="1200"/>
              </a:spcBef>
              <a:buClr>
                <a:srgbClr val="16A28B"/>
              </a:buClr>
              <a:buFont typeface="Arial"/>
              <a:buChar char="•"/>
              <a:defRPr/>
            </a:pPr>
            <a:r>
              <a:rPr lang="en-US" altLang="en-US" sz="2600" dirty="0">
                <a:solidFill>
                  <a:srgbClr val="000000"/>
                </a:solidFill>
                <a:latin typeface="Arial" panose="020B0604020202020204" pitchFamily="34" charset="0"/>
                <a:cs typeface="Arial" panose="020B0604020202020204" pitchFamily="34" charset="0"/>
              </a:rPr>
              <a:t>Increase the adoption and use of LTSAE materials among programs serving diverse families, including early care and education, FQHCs, and other community-based, faith-based family-serving organizations throughout NJ</a:t>
            </a:r>
          </a:p>
          <a:p>
            <a:pPr marL="857250" lvl="2" indent="-457200" eaLnBrk="1" hangingPunct="1">
              <a:spcBef>
                <a:spcPts val="1200"/>
              </a:spcBef>
              <a:buClr>
                <a:srgbClr val="16A28B"/>
              </a:buClr>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Reach out to diverse communities and organizations (Ongoing - with the help of cultural brokers)</a:t>
            </a:r>
          </a:p>
          <a:p>
            <a:pPr marL="0" lvl="1" indent="0" eaLnBrk="1" hangingPunct="1">
              <a:spcBef>
                <a:spcPts val="1200"/>
              </a:spcBef>
              <a:buClr>
                <a:srgbClr val="16A28B"/>
              </a:buClr>
              <a:buNone/>
              <a:defRPr/>
            </a:pPr>
            <a:endParaRPr lang="en-US" altLang="en-US" sz="2200" b="1" dirty="0">
              <a:solidFill>
                <a:srgbClr val="000000"/>
              </a:solidFill>
              <a:latin typeface="Arial Narrow" pitchFamily="34" charset="0"/>
              <a:cs typeface="Times New Roman" pitchFamily="18" charset="0"/>
            </a:endParaRPr>
          </a:p>
          <a:p>
            <a:pPr marL="457200" lvl="1" indent="-457200" eaLnBrk="1" hangingPunct="1">
              <a:spcBef>
                <a:spcPts val="1200"/>
              </a:spcBef>
              <a:buClr>
                <a:srgbClr val="16A28B"/>
              </a:buClr>
              <a:buFont typeface="Arial"/>
              <a:buChar char="•"/>
              <a:defRPr/>
            </a:pPr>
            <a:endParaRPr lang="en-US" altLang="en-US" sz="2200" b="1" dirty="0">
              <a:solidFill>
                <a:srgbClr val="000000"/>
              </a:solidFill>
              <a:latin typeface="Arial Narrow" pitchFamily="34" charset="0"/>
              <a:cs typeface="Times New Roman" pitchFamily="18" charset="0"/>
            </a:endParaRPr>
          </a:p>
          <a:p>
            <a:pPr marL="457200" lvl="1" indent="-457200" eaLnBrk="1" hangingPunct="1">
              <a:spcBef>
                <a:spcPts val="1200"/>
              </a:spcBef>
              <a:buClr>
                <a:srgbClr val="16A28B"/>
              </a:buClr>
              <a:buFont typeface="Arial"/>
              <a:buChar char="•"/>
              <a:defRPr/>
            </a:pPr>
            <a:endParaRPr lang="en-US" altLang="en-US" sz="2000" dirty="0">
              <a:solidFill>
                <a:srgbClr val="823D97"/>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p:txBody>
      </p:sp>
      <p:sp>
        <p:nvSpPr>
          <p:cNvPr id="3" name="Title 2"/>
          <p:cNvSpPr>
            <a:spLocks noGrp="1"/>
          </p:cNvSpPr>
          <p:nvPr>
            <p:ph type="title"/>
          </p:nvPr>
        </p:nvSpPr>
        <p:spPr>
          <a:xfrm>
            <a:off x="0" y="76200"/>
            <a:ext cx="8382000" cy="838200"/>
          </a:xfrm>
        </p:spPr>
        <p:txBody>
          <a:bodyPr/>
          <a:lstStyle/>
          <a:p>
            <a:r>
              <a:rPr lang="en-US" sz="3600" b="1" dirty="0"/>
              <a:t>Current LTSAE Goals &amp; Workplan</a:t>
            </a:r>
            <a:endParaRPr lang="en-US" sz="3600" dirty="0"/>
          </a:p>
        </p:txBody>
      </p:sp>
      <p:pic>
        <p:nvPicPr>
          <p:cNvPr id="4" name="Picture 12" descr="logo-span-color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6382" y="78672"/>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95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305800" cy="685800"/>
          </a:xfrm>
        </p:spPr>
        <p:txBody>
          <a:bodyPr/>
          <a:lstStyle/>
          <a:p>
            <a:pPr algn="ctr"/>
            <a:r>
              <a:rPr lang="en-US" sz="2600" b="1" dirty="0"/>
              <a:t>County-specific Flow Charts: Early Child Care Staff</a:t>
            </a:r>
          </a:p>
        </p:txBody>
      </p:sp>
      <p:sp>
        <p:nvSpPr>
          <p:cNvPr id="3" name="Content Placeholder 2"/>
          <p:cNvSpPr>
            <a:spLocks noGrp="1"/>
          </p:cNvSpPr>
          <p:nvPr>
            <p:ph idx="1"/>
          </p:nvPr>
        </p:nvSpPr>
        <p:spPr>
          <a:xfrm>
            <a:off x="272165" y="1285048"/>
            <a:ext cx="8679051" cy="4772852"/>
          </a:xfrm>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60" t="16252" r="14179" b="7960"/>
          <a:stretch/>
        </p:blipFill>
        <p:spPr bwMode="auto">
          <a:xfrm>
            <a:off x="76200" y="1219200"/>
            <a:ext cx="8915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descr="logo-span-color 2.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9449" y="153636"/>
            <a:ext cx="756674" cy="76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74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685800"/>
          </a:xfrm>
        </p:spPr>
        <p:txBody>
          <a:bodyPr/>
          <a:lstStyle/>
          <a:p>
            <a:r>
              <a:rPr lang="en-US" sz="3600" b="1" dirty="0"/>
              <a:t>Early Childhood Services Across Departments</a:t>
            </a:r>
          </a:p>
        </p:txBody>
      </p:sp>
      <p:pic>
        <p:nvPicPr>
          <p:cNvPr id="19" name="Picture 18"/>
          <p:cNvPicPr>
            <a:picLocks noChangeAspect="1"/>
          </p:cNvPicPr>
          <p:nvPr/>
        </p:nvPicPr>
        <p:blipFill>
          <a:blip r:embed="rId3"/>
          <a:stretch>
            <a:fillRect/>
          </a:stretch>
        </p:blipFill>
        <p:spPr>
          <a:xfrm>
            <a:off x="376977" y="1295400"/>
            <a:ext cx="8390045" cy="4521078"/>
          </a:xfrm>
          <a:prstGeom prst="rect">
            <a:avLst/>
          </a:prstGeom>
        </p:spPr>
      </p:pic>
      <p:pic>
        <p:nvPicPr>
          <p:cNvPr id="4" name="Picture 12" descr="logo-span-color 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977" y="5828132"/>
            <a:ext cx="933396" cy="93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80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73" y="533400"/>
            <a:ext cx="823538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636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692821" cy="605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16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77384"/>
            <a:ext cx="4038600" cy="4525963"/>
          </a:xfrm>
        </p:spPr>
        <p:txBody>
          <a:bodyPr/>
          <a:lstStyle/>
          <a:p>
            <a:r>
              <a:rPr lang="en-US" dirty="0">
                <a:latin typeface="Arial" panose="020B0604020202020204" pitchFamily="34" charset="0"/>
                <a:cs typeface="Arial" panose="020B0604020202020204" pitchFamily="34" charset="0"/>
              </a:rPr>
              <a:t>Development &amp; dissemination of NJ-specific tools &amp; resources to meet identified needs</a:t>
            </a:r>
          </a:p>
          <a:p>
            <a:r>
              <a:rPr lang="en-US" dirty="0">
                <a:latin typeface="Arial" panose="020B0604020202020204" pitchFamily="34" charset="0"/>
                <a:cs typeface="Arial" panose="020B0604020202020204" pitchFamily="34" charset="0"/>
              </a:rPr>
              <a:t>Coordination of screening activities across all sectors to maximize impact &amp; reduce duplication</a:t>
            </a:r>
          </a:p>
        </p:txBody>
      </p:sp>
      <p:sp>
        <p:nvSpPr>
          <p:cNvPr id="3" name="Content Placeholder 2"/>
          <p:cNvSpPr>
            <a:spLocks noGrp="1"/>
          </p:cNvSpPr>
          <p:nvPr>
            <p:ph sz="half" idx="13"/>
          </p:nvPr>
        </p:nvSpPr>
        <p:spPr>
          <a:xfrm>
            <a:off x="4648200" y="1447800"/>
            <a:ext cx="4038600" cy="4525963"/>
          </a:xfrm>
        </p:spPr>
        <p:txBody>
          <a:bodyPr/>
          <a:lstStyle/>
          <a:p>
            <a:r>
              <a:rPr lang="en-US" dirty="0">
                <a:latin typeface="Arial" panose="020B0604020202020204" pitchFamily="34" charset="0"/>
                <a:cs typeface="Arial" panose="020B0604020202020204" pitchFamily="34" charset="0"/>
              </a:rPr>
              <a:t>Creation of policies &amp; protocols to address gaps &amp; ensure consistency in access to effective screening. </a:t>
            </a:r>
          </a:p>
          <a:p>
            <a:r>
              <a:rPr lang="en-US" dirty="0">
                <a:latin typeface="Arial" panose="020B0604020202020204" pitchFamily="34" charset="0"/>
                <a:cs typeface="Arial" panose="020B0604020202020204" pitchFamily="34" charset="0"/>
              </a:rPr>
              <a:t>Focus on diverse family leadership &amp; targeting diverse families &amp; family-serving organizations</a:t>
            </a:r>
          </a:p>
          <a:p>
            <a:endParaRPr lang="en-US" dirty="0"/>
          </a:p>
        </p:txBody>
      </p:sp>
      <p:sp>
        <p:nvSpPr>
          <p:cNvPr id="4" name="Title 3"/>
          <p:cNvSpPr>
            <a:spLocks noGrp="1"/>
          </p:cNvSpPr>
          <p:nvPr>
            <p:ph type="title"/>
          </p:nvPr>
        </p:nvSpPr>
        <p:spPr/>
        <p:txBody>
          <a:bodyPr/>
          <a:lstStyle/>
          <a:p>
            <a:r>
              <a:rPr lang="en-US" sz="4000" b="1" dirty="0"/>
              <a:t>Concluding Thoughts</a:t>
            </a:r>
          </a:p>
        </p:txBody>
      </p:sp>
      <p:pic>
        <p:nvPicPr>
          <p:cNvPr id="5" name="Picture 12" descr="logo-span-color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087" y="5973763"/>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05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logo-span-color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867400"/>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23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idx="1"/>
          </p:nvPr>
        </p:nvSpPr>
        <p:spPr>
          <a:xfrm>
            <a:off x="457200" y="1470433"/>
            <a:ext cx="8229600" cy="4800600"/>
          </a:xfrm>
        </p:spPr>
        <p:txBody>
          <a:bodyPr/>
          <a:lstStyle/>
          <a:p>
            <a:pPr marL="0" indent="0" algn="ctr" eaLnBrk="1" hangingPunct="1">
              <a:buNone/>
            </a:pPr>
            <a:endParaRPr lang="en-US" sz="2000" dirty="0"/>
          </a:p>
          <a:p>
            <a:pPr marL="0" indent="0" algn="ctr" eaLnBrk="1" hangingPunct="1">
              <a:buNone/>
            </a:pPr>
            <a:r>
              <a:rPr lang="en-US" sz="2000" dirty="0"/>
              <a:t>				</a:t>
            </a:r>
            <a:r>
              <a:rPr lang="en-US" sz="3600" b="1" dirty="0">
                <a:solidFill>
                  <a:srgbClr val="823D97"/>
                </a:solidFill>
              </a:rPr>
              <a:t>“ACT EARLY”</a:t>
            </a:r>
          </a:p>
          <a:p>
            <a:pPr marL="0" indent="0" algn="ctr" eaLnBrk="1" hangingPunct="1">
              <a:buNone/>
            </a:pPr>
            <a:r>
              <a:rPr lang="en-US" sz="3600" b="1" dirty="0"/>
              <a:t>				</a:t>
            </a:r>
            <a:r>
              <a:rPr lang="en-US" sz="3600" b="1" dirty="0">
                <a:solidFill>
                  <a:schemeClr val="accent6">
                    <a:lumMod val="75000"/>
                  </a:schemeClr>
                </a:solidFill>
              </a:rPr>
              <a:t>TO</a:t>
            </a:r>
          </a:p>
          <a:p>
            <a:pPr marL="0" indent="0" algn="ctr" eaLnBrk="1" hangingPunct="1">
              <a:buNone/>
            </a:pPr>
            <a:r>
              <a:rPr lang="en-US" sz="3600" b="1" dirty="0"/>
              <a:t>				</a:t>
            </a:r>
            <a:r>
              <a:rPr lang="en-US" sz="3600" b="1" dirty="0">
                <a:solidFill>
                  <a:srgbClr val="26AB84"/>
                </a:solidFill>
              </a:rPr>
              <a:t>HELP ME GROW!!</a:t>
            </a:r>
          </a:p>
          <a:p>
            <a:pPr marL="0" indent="0" algn="ctr" eaLnBrk="1" hangingPunct="1">
              <a:buNone/>
            </a:pPr>
            <a:endParaRPr lang="en-US" sz="2000" dirty="0"/>
          </a:p>
          <a:p>
            <a:pPr marL="0" indent="0" algn="ctr" eaLnBrk="1" hangingPunct="1">
              <a:buNone/>
            </a:pPr>
            <a:endParaRPr lang="en-US" sz="2000" dirty="0"/>
          </a:p>
          <a:p>
            <a:pPr marL="0" indent="0" algn="ctr" eaLnBrk="1" hangingPunct="1">
              <a:buNone/>
            </a:pPr>
            <a:r>
              <a:rPr lang="en-US" sz="2000" dirty="0"/>
              <a:t>Deepa Srinivasavaradan</a:t>
            </a:r>
          </a:p>
          <a:p>
            <a:pPr marL="0" indent="0" algn="ctr" eaLnBrk="1" hangingPunct="1">
              <a:buNone/>
            </a:pPr>
            <a:r>
              <a:rPr lang="en-US" sz="2000" dirty="0"/>
              <a:t>CDC’s “Learn the Signs. Act Early.” Ambassador to NJ </a:t>
            </a:r>
          </a:p>
          <a:p>
            <a:pPr marL="0" indent="0" algn="ctr" eaLnBrk="1" hangingPunct="1">
              <a:buNone/>
            </a:pPr>
            <a:r>
              <a:rPr lang="en-US" sz="2000" dirty="0"/>
              <a:t>Statewide Parent Advocacy Network</a:t>
            </a:r>
          </a:p>
          <a:p>
            <a:pPr marL="0" indent="0" algn="ctr" eaLnBrk="1" hangingPunct="1">
              <a:buNone/>
            </a:pPr>
            <a:r>
              <a:rPr lang="en-US" sz="2000" dirty="0"/>
              <a:t> </a:t>
            </a:r>
            <a:r>
              <a:rPr lang="en-US" sz="2000" dirty="0">
                <a:hlinkClick r:id="rId3"/>
              </a:rPr>
              <a:t>deepas@spannj.org</a:t>
            </a:r>
            <a:endParaRPr lang="en-US" sz="2000" dirty="0"/>
          </a:p>
          <a:p>
            <a:pPr marL="0" indent="0" eaLnBrk="1" hangingPunct="1">
              <a:buNone/>
            </a:pPr>
            <a:endParaRPr lang="en-US" sz="2000" dirty="0"/>
          </a:p>
          <a:p>
            <a:pPr marL="400050" lvl="1" indent="0" eaLnBrk="1" hangingPunct="1">
              <a:buNone/>
            </a:pPr>
            <a:endParaRPr lang="en-US" sz="2000" dirty="0"/>
          </a:p>
          <a:p>
            <a:pPr marL="400050" lvl="1" indent="0" eaLnBrk="1" hangingPunct="1">
              <a:buNone/>
            </a:pPr>
            <a:endParaRPr lang="en-US" sz="2000" dirty="0"/>
          </a:p>
          <a:p>
            <a:pPr marL="400050" lvl="1" indent="0" eaLnBrk="1" hangingPunct="1">
              <a:buNone/>
            </a:pPr>
            <a:endParaRPr lang="en-US" sz="2000" dirty="0"/>
          </a:p>
          <a:p>
            <a:pPr marL="0" indent="0" eaLnBrk="1" hangingPunct="1">
              <a:buNone/>
            </a:pPr>
            <a:endParaRPr lang="en-US" sz="1800" dirty="0"/>
          </a:p>
          <a:p>
            <a:pPr marL="0" indent="0" eaLnBrk="1" hangingPunct="1">
              <a:buNone/>
            </a:pPr>
            <a:endParaRPr lang="en-US" sz="2000" dirty="0"/>
          </a:p>
          <a:p>
            <a:pPr marL="0" indent="0" eaLnBrk="1" hangingPunct="1">
              <a:buNone/>
            </a:pPr>
            <a:endParaRPr lang="en-US" dirty="0"/>
          </a:p>
        </p:txBody>
      </p:sp>
      <p:sp>
        <p:nvSpPr>
          <p:cNvPr id="3" name="Title 2"/>
          <p:cNvSpPr>
            <a:spLocks noGrp="1"/>
          </p:cNvSpPr>
          <p:nvPr>
            <p:ph type="title"/>
          </p:nvPr>
        </p:nvSpPr>
        <p:spPr/>
        <p:txBody>
          <a:bodyPr rtlCol="0"/>
          <a:lstStyle/>
          <a:p>
            <a:pPr eaLnBrk="1" fontAlgn="auto" hangingPunct="1">
              <a:spcAft>
                <a:spcPts val="0"/>
              </a:spcAft>
              <a:defRPr/>
            </a:pPr>
            <a:r>
              <a:rPr lang="en-US" sz="4000" b="1" dirty="0"/>
              <a:t>Thank You!</a:t>
            </a:r>
            <a:endParaRPr sz="4000" b="1" dirty="0"/>
          </a:p>
        </p:txBody>
      </p:sp>
      <p:pic>
        <p:nvPicPr>
          <p:cNvPr id="5" name="Picture 4"/>
          <p:cNvPicPr>
            <a:picLocks noChangeAspect="1"/>
          </p:cNvPicPr>
          <p:nvPr/>
        </p:nvPicPr>
        <p:blipFill>
          <a:blip r:embed="rId4"/>
          <a:stretch>
            <a:fillRect/>
          </a:stretch>
        </p:blipFill>
        <p:spPr>
          <a:xfrm>
            <a:off x="609600" y="1470433"/>
            <a:ext cx="3657600" cy="2796032"/>
          </a:xfrm>
          <a:prstGeom prst="rect">
            <a:avLst/>
          </a:prstGeom>
        </p:spPr>
      </p:pic>
      <p:pic>
        <p:nvPicPr>
          <p:cNvPr id="6" name="Picture 5"/>
          <p:cNvPicPr>
            <a:picLocks noChangeAspect="1"/>
          </p:cNvPicPr>
          <p:nvPr/>
        </p:nvPicPr>
        <p:blipFill>
          <a:blip r:embed="rId5"/>
          <a:stretch>
            <a:fillRect/>
          </a:stretch>
        </p:blipFill>
        <p:spPr>
          <a:xfrm>
            <a:off x="2133600" y="2133600"/>
            <a:ext cx="981541" cy="1133955"/>
          </a:xfrm>
          <a:prstGeom prst="rect">
            <a:avLst/>
          </a:prstGeom>
        </p:spPr>
      </p:pic>
      <p:pic>
        <p:nvPicPr>
          <p:cNvPr id="7" name="Picture 12" descr="logo-span-color 2.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853169"/>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72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idx="1"/>
          </p:nvPr>
        </p:nvSpPr>
        <p:spPr>
          <a:xfrm>
            <a:off x="381000" y="1143000"/>
            <a:ext cx="7162800" cy="5257800"/>
          </a:xfrm>
        </p:spPr>
        <p:txBody>
          <a:bodyPr/>
          <a:lstStyle/>
          <a:p>
            <a:pPr eaLnBrk="1" hangingPunct="1"/>
            <a:r>
              <a:rPr lang="en-US" sz="3200" dirty="0">
                <a:latin typeface="Arial" panose="020B0604020202020204" pitchFamily="34" charset="0"/>
                <a:cs typeface="Arial" panose="020B0604020202020204" pitchFamily="34" charset="0"/>
              </a:rPr>
              <a:t>State Agencies</a:t>
            </a:r>
          </a:p>
          <a:p>
            <a:pPr lvl="1" eaLnBrk="1" hangingPunct="1"/>
            <a:r>
              <a:rPr lang="en-US" sz="2600" dirty="0">
                <a:latin typeface="Arial" panose="020B0604020202020204" pitchFamily="34" charset="0"/>
                <a:cs typeface="Arial" panose="020B0604020202020204" pitchFamily="34" charset="0"/>
              </a:rPr>
              <a:t>NJ Department of Health Division of Family Health Services</a:t>
            </a:r>
          </a:p>
          <a:p>
            <a:pPr lvl="2" eaLnBrk="1" hangingPunct="1">
              <a:buFont typeface="Wingdings" panose="05000000000000000000" pitchFamily="2" charset="2"/>
              <a:buChar char="Ø"/>
            </a:pPr>
            <a:r>
              <a:rPr lang="en-US" sz="2300" dirty="0">
                <a:latin typeface="Arial" panose="020B0604020202020204" pitchFamily="34" charset="0"/>
                <a:cs typeface="Arial" panose="020B0604020202020204" pitchFamily="34" charset="0"/>
              </a:rPr>
              <a:t>Special Child Health &amp; Early Intervention Services</a:t>
            </a:r>
          </a:p>
          <a:p>
            <a:pPr lvl="2" eaLnBrk="1" hangingPunct="1">
              <a:buFont typeface="Wingdings" panose="05000000000000000000" pitchFamily="2" charset="2"/>
              <a:buChar char="Ø"/>
            </a:pPr>
            <a:r>
              <a:rPr lang="en-US" sz="2300" dirty="0">
                <a:latin typeface="Arial" panose="020B0604020202020204" pitchFamily="34" charset="0"/>
                <a:cs typeface="Arial" panose="020B0604020202020204" pitchFamily="34" charset="0"/>
              </a:rPr>
              <a:t>Improving Pregnancy Outcomes/Central Intake</a:t>
            </a:r>
          </a:p>
          <a:p>
            <a:pPr lvl="1" eaLnBrk="1" hangingPunct="1"/>
            <a:r>
              <a:rPr lang="en-US" sz="2600" dirty="0">
                <a:latin typeface="Arial" panose="020B0604020202020204" pitchFamily="34" charset="0"/>
                <a:cs typeface="Arial" panose="020B0604020202020204" pitchFamily="34" charset="0"/>
              </a:rPr>
              <a:t>NJ Department of Children &amp; Families</a:t>
            </a:r>
          </a:p>
          <a:p>
            <a:pPr lvl="2" eaLnBrk="1" hangingPunct="1">
              <a:buFont typeface="Wingdings" panose="05000000000000000000" pitchFamily="2" charset="2"/>
              <a:buChar char="Ø"/>
            </a:pPr>
            <a:r>
              <a:rPr lang="en-US" sz="2300" dirty="0">
                <a:latin typeface="Arial" panose="020B0604020202020204" pitchFamily="34" charset="0"/>
                <a:cs typeface="Arial" panose="020B0604020202020204" pitchFamily="34" charset="0"/>
              </a:rPr>
              <a:t>Help Me Grow; Project LAUNCH; Home Visiting; Children’s System of Care</a:t>
            </a:r>
          </a:p>
          <a:p>
            <a:pPr lvl="1" eaLnBrk="1" hangingPunct="1"/>
            <a:r>
              <a:rPr lang="en-US" sz="2600" dirty="0">
                <a:latin typeface="Arial" panose="020B0604020202020204" pitchFamily="34" charset="0"/>
                <a:cs typeface="Arial" panose="020B0604020202020204" pitchFamily="34" charset="0"/>
              </a:rPr>
              <a:t>NJ Department of Human Services</a:t>
            </a:r>
          </a:p>
          <a:p>
            <a:pPr lvl="2" eaLnBrk="1" hangingPunct="1">
              <a:buFont typeface="Wingdings" panose="05000000000000000000" pitchFamily="2" charset="2"/>
              <a:buChar char="Ø"/>
            </a:pPr>
            <a:r>
              <a:rPr lang="en-US" sz="2300" dirty="0">
                <a:latin typeface="Arial" panose="020B0604020202020204" pitchFamily="34" charset="0"/>
                <a:cs typeface="Arial" panose="020B0604020202020204" pitchFamily="34" charset="0"/>
              </a:rPr>
              <a:t>Division of Development Disabilities, Office on Autism</a:t>
            </a:r>
          </a:p>
        </p:txBody>
      </p:sp>
      <p:sp>
        <p:nvSpPr>
          <p:cNvPr id="3" name="Title 2"/>
          <p:cNvSpPr>
            <a:spLocks noGrp="1"/>
          </p:cNvSpPr>
          <p:nvPr>
            <p:ph type="title"/>
          </p:nvPr>
        </p:nvSpPr>
        <p:spPr/>
        <p:txBody>
          <a:bodyPr rtlCol="0"/>
          <a:lstStyle/>
          <a:p>
            <a:pPr eaLnBrk="1" fontAlgn="auto" hangingPunct="1">
              <a:spcAft>
                <a:spcPts val="0"/>
              </a:spcAft>
              <a:defRPr/>
            </a:pPr>
            <a:r>
              <a:rPr lang="en-US" sz="4400" b="1" dirty="0"/>
              <a:t>NJ Act Early State Team </a:t>
            </a:r>
            <a:endParaRPr sz="4400" b="1" dirty="0"/>
          </a:p>
        </p:txBody>
      </p:sp>
      <p:pic>
        <p:nvPicPr>
          <p:cNvPr id="2" name="Picture 1"/>
          <p:cNvPicPr>
            <a:picLocks noChangeAspect="1"/>
          </p:cNvPicPr>
          <p:nvPr/>
        </p:nvPicPr>
        <p:blipFill>
          <a:blip r:embed="rId3"/>
          <a:stretch>
            <a:fillRect/>
          </a:stretch>
        </p:blipFill>
        <p:spPr>
          <a:xfrm>
            <a:off x="7391400" y="2057400"/>
            <a:ext cx="1566437" cy="2971800"/>
          </a:xfrm>
          <a:prstGeom prst="rect">
            <a:avLst/>
          </a:prstGeom>
        </p:spPr>
      </p:pic>
      <p:pic>
        <p:nvPicPr>
          <p:cNvPr id="5" name="Picture 12" descr="logo-span-color 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6382" y="154872"/>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99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idx="1"/>
          </p:nvPr>
        </p:nvSpPr>
        <p:spPr>
          <a:xfrm>
            <a:off x="381000" y="1143000"/>
            <a:ext cx="7391400" cy="5257800"/>
          </a:xfrm>
        </p:spPr>
        <p:txBody>
          <a:bodyPr/>
          <a:lstStyle/>
          <a:p>
            <a:pPr marL="0" indent="0" eaLnBrk="1" hangingPunct="1">
              <a:buNone/>
            </a:pPr>
            <a:r>
              <a:rPr lang="en-US" sz="3200" dirty="0">
                <a:latin typeface="Arial" panose="020B0604020202020204" pitchFamily="34" charset="0"/>
                <a:cs typeface="Arial" panose="020B0604020202020204" pitchFamily="34" charset="0"/>
              </a:rPr>
              <a:t>Other Organizations</a:t>
            </a:r>
          </a:p>
          <a:p>
            <a:pPr eaLnBrk="1" hangingPunct="1"/>
            <a:r>
              <a:rPr lang="en-US" dirty="0">
                <a:latin typeface="Arial" panose="020B0604020202020204" pitchFamily="34" charset="0"/>
                <a:cs typeface="Arial" panose="020B0604020202020204" pitchFamily="34" charset="0"/>
              </a:rPr>
              <a:t>Boggs Center on Developmental Disabilities (UCEDD, LEND)</a:t>
            </a:r>
          </a:p>
          <a:p>
            <a:pPr eaLnBrk="1" hangingPunct="1"/>
            <a:r>
              <a:rPr lang="en-US" dirty="0">
                <a:latin typeface="Arial" panose="020B0604020202020204" pitchFamily="34" charset="0"/>
                <a:cs typeface="Arial" panose="020B0604020202020204" pitchFamily="34" charset="0"/>
              </a:rPr>
              <a:t>NJ Council on Developmental Disabilities</a:t>
            </a:r>
          </a:p>
          <a:p>
            <a:pPr eaLnBrk="1" hangingPunct="1"/>
            <a:r>
              <a:rPr lang="en-US" dirty="0">
                <a:latin typeface="Arial" panose="020B0604020202020204" pitchFamily="34" charset="0"/>
                <a:cs typeface="Arial" panose="020B0604020202020204" pitchFamily="34" charset="0"/>
              </a:rPr>
              <a:t>Statewide Parent Advocacy Network (PTI, F2F, FFCMH, P2P, etc.)</a:t>
            </a:r>
          </a:p>
          <a:p>
            <a:pPr eaLnBrk="1" hangingPunct="1"/>
            <a:r>
              <a:rPr lang="en-US" dirty="0">
                <a:latin typeface="Arial" panose="020B0604020202020204" pitchFamily="34" charset="0"/>
                <a:cs typeface="Arial" panose="020B0604020202020204" pitchFamily="34" charset="0"/>
              </a:rPr>
              <a:t>Governor’s Council for Medical Research &amp; Treatment of Autism</a:t>
            </a:r>
          </a:p>
          <a:p>
            <a:pPr eaLnBrk="1" hangingPunct="1"/>
            <a:r>
              <a:rPr lang="en-US" dirty="0">
                <a:latin typeface="Arial" panose="020B0604020202020204" pitchFamily="34" charset="0"/>
                <a:cs typeface="Arial" panose="020B0604020202020204" pitchFamily="34" charset="0"/>
              </a:rPr>
              <a:t>Center of Excellence on Autism at Montclair State University</a:t>
            </a:r>
          </a:p>
          <a:p>
            <a:pPr eaLnBrk="1" hangingPunct="1"/>
            <a:r>
              <a:rPr lang="en-US" dirty="0">
                <a:latin typeface="Arial" panose="020B0604020202020204" pitchFamily="34" charset="0"/>
                <a:cs typeface="Arial" panose="020B0604020202020204" pitchFamily="34" charset="0"/>
              </a:rPr>
              <a:t>American Academy of Pediatrics-NJ Chapter</a:t>
            </a:r>
          </a:p>
          <a:p>
            <a:pPr eaLnBrk="1" hangingPunct="1"/>
            <a:r>
              <a:rPr lang="en-US" dirty="0">
                <a:latin typeface="Arial" panose="020B0604020202020204" pitchFamily="34" charset="0"/>
                <a:cs typeface="Arial" panose="020B0604020202020204" pitchFamily="34" charset="0"/>
              </a:rPr>
              <a:t>Disability Groups (Autism NJ, POAC, Autism Family of Services, the Arc)</a:t>
            </a:r>
          </a:p>
        </p:txBody>
      </p:sp>
      <p:sp>
        <p:nvSpPr>
          <p:cNvPr id="3" name="Title 2"/>
          <p:cNvSpPr>
            <a:spLocks noGrp="1"/>
          </p:cNvSpPr>
          <p:nvPr>
            <p:ph type="title"/>
          </p:nvPr>
        </p:nvSpPr>
        <p:spPr/>
        <p:txBody>
          <a:bodyPr rtlCol="0"/>
          <a:lstStyle/>
          <a:p>
            <a:pPr eaLnBrk="1" fontAlgn="auto" hangingPunct="1">
              <a:spcAft>
                <a:spcPts val="0"/>
              </a:spcAft>
              <a:defRPr/>
            </a:pPr>
            <a:r>
              <a:rPr lang="en-US" sz="4400" b="1" dirty="0"/>
              <a:t>NJ Act Early State Team </a:t>
            </a:r>
            <a:endParaRPr sz="4400" b="1" dirty="0"/>
          </a:p>
        </p:txBody>
      </p:sp>
      <p:pic>
        <p:nvPicPr>
          <p:cNvPr id="2" name="Picture 1"/>
          <p:cNvPicPr>
            <a:picLocks noChangeAspect="1"/>
          </p:cNvPicPr>
          <p:nvPr/>
        </p:nvPicPr>
        <p:blipFill>
          <a:blip r:embed="rId3"/>
          <a:stretch>
            <a:fillRect/>
          </a:stretch>
        </p:blipFill>
        <p:spPr>
          <a:xfrm>
            <a:off x="7577563" y="1828800"/>
            <a:ext cx="1566437" cy="2971800"/>
          </a:xfrm>
          <a:prstGeom prst="rect">
            <a:avLst/>
          </a:prstGeom>
        </p:spPr>
      </p:pic>
      <p:pic>
        <p:nvPicPr>
          <p:cNvPr id="5" name="Picture 12" descr="logo-span-color 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6382" y="154872"/>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97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4" y="1447800"/>
            <a:ext cx="8229600" cy="5181600"/>
          </a:xfrm>
        </p:spPr>
        <p:txBody>
          <a:bodyPr/>
          <a:lstStyle/>
          <a:p>
            <a:pPr marL="0" lvl="1" indent="0" eaLnBrk="1" hangingPunct="1">
              <a:spcBef>
                <a:spcPts val="1200"/>
              </a:spcBef>
              <a:buNone/>
              <a:defRPr/>
            </a:pPr>
            <a:r>
              <a:rPr lang="en-US" altLang="en-US" sz="3000" dirty="0">
                <a:solidFill>
                  <a:srgbClr val="000000"/>
                </a:solidFill>
                <a:latin typeface="Arial" panose="020B0604020202020204" pitchFamily="34" charset="0"/>
                <a:cs typeface="Arial" panose="020B0604020202020204" pitchFamily="34" charset="0"/>
              </a:rPr>
              <a:t>Building an Integrated System of Care for Early Childhood (EC )-Pregnancy to Age 8</a:t>
            </a:r>
            <a:r>
              <a:rPr lang="en-US" altLang="en-US" sz="3000" dirty="0">
                <a:solidFill>
                  <a:srgbClr val="23AF80"/>
                </a:solidFill>
                <a:latin typeface="Arial" panose="020B0604020202020204" pitchFamily="34" charset="0"/>
                <a:cs typeface="Arial" panose="020B0604020202020204" pitchFamily="34" charset="0"/>
              </a:rPr>
              <a:t> </a:t>
            </a:r>
          </a:p>
          <a:p>
            <a:pPr marL="350838" lvl="1" indent="-350838" eaLnBrk="1" hangingPunct="1">
              <a:spcBef>
                <a:spcPts val="0"/>
              </a:spcBef>
              <a:buFont typeface="Symbol" pitchFamily="18" charset="2"/>
              <a:buChar char=""/>
              <a:defRPr/>
            </a:pPr>
            <a:r>
              <a:rPr lang="en-US" altLang="en-US" sz="2600" dirty="0">
                <a:solidFill>
                  <a:srgbClr val="7030A0"/>
                </a:solidFill>
                <a:latin typeface="Arial" panose="020B0604020202020204" pitchFamily="34" charset="0"/>
                <a:cs typeface="Arial" panose="020B0604020202020204" pitchFamily="34" charset="0"/>
              </a:rPr>
              <a:t>Central Intake (CI) Hubs</a:t>
            </a:r>
            <a:r>
              <a:rPr lang="en-US" altLang="en-US" sz="2600" dirty="0">
                <a:solidFill>
                  <a:srgbClr val="000000"/>
                </a:solidFill>
                <a:latin typeface="Arial" panose="020B0604020202020204" pitchFamily="34" charset="0"/>
                <a:cs typeface="Arial" panose="020B0604020202020204" pitchFamily="34" charset="0"/>
              </a:rPr>
              <a:t> – all 21 counties (DOH, DCF, DOE)</a:t>
            </a:r>
          </a:p>
          <a:p>
            <a:pPr marL="750888" lvl="2" indent="-350838" eaLnBrk="1" hangingPunct="1">
              <a:spcBef>
                <a:spcPts val="0"/>
              </a:spcBef>
              <a:buFont typeface="Symbol" pitchFamily="18" charset="2"/>
              <a:buChar char=""/>
              <a:defRPr/>
            </a:pPr>
            <a:r>
              <a:rPr lang="en-US" altLang="en-US" sz="2600" dirty="0">
                <a:solidFill>
                  <a:srgbClr val="26AB84"/>
                </a:solidFill>
                <a:latin typeface="Arial" panose="020B0604020202020204" pitchFamily="34" charset="0"/>
                <a:cs typeface="Arial" panose="020B0604020202020204" pitchFamily="34" charset="0"/>
              </a:rPr>
              <a:t>ECCS/HMG, Improving Pregnancy Outcomes, NJ Project Launch</a:t>
            </a:r>
          </a:p>
          <a:p>
            <a:pPr marL="350838" lvl="1" indent="-350838" eaLnBrk="1" hangingPunct="1">
              <a:spcBef>
                <a:spcPts val="0"/>
              </a:spcBef>
              <a:buFont typeface="Symbol" pitchFamily="18" charset="2"/>
              <a:buChar char=""/>
              <a:defRPr/>
            </a:pPr>
            <a:r>
              <a:rPr lang="en-US" altLang="en-US" sz="2600" dirty="0">
                <a:solidFill>
                  <a:srgbClr val="000000"/>
                </a:solidFill>
                <a:latin typeface="Arial" panose="020B0604020202020204" pitchFamily="34" charset="0"/>
                <a:cs typeface="Arial" panose="020B0604020202020204" pitchFamily="34" charset="0"/>
              </a:rPr>
              <a:t>Prenatal Screening &amp; Risk Assessment (PRA) </a:t>
            </a:r>
          </a:p>
          <a:p>
            <a:pPr marL="350838" lvl="1" indent="-350838" eaLnBrk="1" hangingPunct="1">
              <a:spcBef>
                <a:spcPts val="0"/>
              </a:spcBef>
              <a:buFont typeface="Symbol" pitchFamily="18" charset="2"/>
              <a:buChar char=""/>
              <a:defRPr/>
            </a:pPr>
            <a:r>
              <a:rPr lang="en-US" altLang="en-US" sz="2600" dirty="0">
                <a:solidFill>
                  <a:srgbClr val="000000"/>
                </a:solidFill>
                <a:latin typeface="Arial" panose="020B0604020202020204" pitchFamily="34" charset="0"/>
                <a:cs typeface="Arial" panose="020B0604020202020204" pitchFamily="34" charset="0"/>
              </a:rPr>
              <a:t>Linkages to Pediatric Primary Care / Medical Home</a:t>
            </a:r>
          </a:p>
          <a:p>
            <a:pPr marL="350838" lvl="1" indent="-350838" eaLnBrk="1" hangingPunct="1">
              <a:spcBef>
                <a:spcPts val="0"/>
              </a:spcBef>
              <a:buFont typeface="Symbol" pitchFamily="18" charset="2"/>
              <a:buChar char=""/>
              <a:defRPr/>
            </a:pPr>
            <a:r>
              <a:rPr lang="en-US" altLang="en-US" sz="2600" dirty="0">
                <a:solidFill>
                  <a:srgbClr val="000000"/>
                </a:solidFill>
                <a:latin typeface="Arial" panose="020B0604020202020204" pitchFamily="34" charset="0"/>
                <a:cs typeface="Arial" panose="020B0604020202020204" pitchFamily="34" charset="0"/>
              </a:rPr>
              <a:t>Linkages to programs providing Infant and Child Developmental Screening</a:t>
            </a:r>
          </a:p>
          <a:p>
            <a:pPr marL="0" lvl="1" indent="0" eaLnBrk="1" hangingPunct="1">
              <a:spcBef>
                <a:spcPts val="0"/>
              </a:spcBef>
              <a:buNone/>
              <a:defRPr/>
            </a:pPr>
            <a:r>
              <a:rPr lang="en-US" altLang="en-US" sz="2000" dirty="0">
                <a:solidFill>
                  <a:srgbClr val="000000"/>
                </a:solidFill>
                <a:latin typeface="Arial" panose="020B0604020202020204" pitchFamily="34" charset="0"/>
                <a:cs typeface="Arial" panose="020B0604020202020204" pitchFamily="34" charset="0"/>
              </a:rPr>
              <a:t> </a:t>
            </a:r>
          </a:p>
          <a:p>
            <a:pPr marL="0" lvl="1" indent="0" eaLnBrk="1" hangingPunct="1">
              <a:spcBef>
                <a:spcPts val="300"/>
              </a:spcBef>
              <a:buNone/>
              <a:defRPr/>
            </a:pPr>
            <a:endParaRPr lang="en-US" altLang="en-US" sz="2200" dirty="0">
              <a:solidFill>
                <a:srgbClr val="000000"/>
              </a:solidFill>
              <a:latin typeface="Arial Narrow" pitchFamily="34" charset="0"/>
              <a:cs typeface="Times New Roman" pitchFamily="18" charset="0"/>
            </a:endParaRPr>
          </a:p>
        </p:txBody>
      </p:sp>
      <p:sp>
        <p:nvSpPr>
          <p:cNvPr id="3" name="Title 2"/>
          <p:cNvSpPr>
            <a:spLocks noGrp="1"/>
          </p:cNvSpPr>
          <p:nvPr>
            <p:ph type="title"/>
          </p:nvPr>
        </p:nvSpPr>
        <p:spPr>
          <a:xfrm>
            <a:off x="152400" y="76200"/>
            <a:ext cx="8610600" cy="831969"/>
          </a:xfrm>
        </p:spPr>
        <p:txBody>
          <a:bodyPr/>
          <a:lstStyle/>
          <a:p>
            <a:r>
              <a:rPr lang="en-US" sz="3600" b="1" dirty="0"/>
              <a:t>Overview of NJ’s Early Childhood System of Care</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765157"/>
            <a:ext cx="761999" cy="96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5624052"/>
            <a:ext cx="129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912183"/>
            <a:ext cx="1795278"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stretch>
            <a:fillRect/>
          </a:stretch>
        </p:blipFill>
        <p:spPr>
          <a:xfrm>
            <a:off x="304800" y="5867400"/>
            <a:ext cx="1828800" cy="762000"/>
          </a:xfrm>
          <a:prstGeom prst="rect">
            <a:avLst/>
          </a:prstGeom>
        </p:spPr>
      </p:pic>
      <p:pic>
        <p:nvPicPr>
          <p:cNvPr id="8" name="Picture 12" descr="logo-span-color 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66382" y="154872"/>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3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4" y="1447800"/>
            <a:ext cx="8229600" cy="5181600"/>
          </a:xfrm>
        </p:spPr>
        <p:txBody>
          <a:bodyPr/>
          <a:lstStyle/>
          <a:p>
            <a:pPr marL="0" lvl="1" indent="0" eaLnBrk="1" hangingPunct="1">
              <a:spcBef>
                <a:spcPts val="1200"/>
              </a:spcBef>
              <a:buNone/>
              <a:defRPr/>
            </a:pPr>
            <a:r>
              <a:rPr lang="en-US" altLang="en-US" sz="3000" dirty="0">
                <a:solidFill>
                  <a:srgbClr val="000000"/>
                </a:solidFill>
                <a:latin typeface="Arial" panose="020B0604020202020204" pitchFamily="34" charset="0"/>
                <a:cs typeface="Arial" panose="020B0604020202020204" pitchFamily="34" charset="0"/>
              </a:rPr>
              <a:t>Building an Integrated System of Care for Early Childhood (EC )-Pregnancy to Age 8</a:t>
            </a:r>
            <a:r>
              <a:rPr lang="en-US" altLang="en-US" sz="3000" dirty="0">
                <a:solidFill>
                  <a:srgbClr val="23AF80"/>
                </a:solidFill>
                <a:latin typeface="Arial" panose="020B0604020202020204" pitchFamily="34" charset="0"/>
                <a:cs typeface="Arial" panose="020B0604020202020204" pitchFamily="34" charset="0"/>
              </a:rPr>
              <a:t> </a:t>
            </a:r>
          </a:p>
          <a:p>
            <a:pPr marL="350838" lvl="1" indent="-350838" eaLnBrk="1" hangingPunct="1">
              <a:spcBef>
                <a:spcPts val="0"/>
              </a:spcBef>
              <a:buFont typeface="Symbol" pitchFamily="18" charset="2"/>
              <a:buChar char=""/>
              <a:defRPr/>
            </a:pPr>
            <a:r>
              <a:rPr lang="en-US" altLang="en-US" sz="2600" dirty="0">
                <a:solidFill>
                  <a:srgbClr val="000000"/>
                </a:solidFill>
                <a:latin typeface="Arial" panose="020B0604020202020204" pitchFamily="34" charset="0"/>
                <a:cs typeface="Arial" panose="020B0604020202020204" pitchFamily="34" charset="0"/>
              </a:rPr>
              <a:t>Linkages to </a:t>
            </a:r>
            <a:r>
              <a:rPr lang="en-US" altLang="en-US" sz="2600" dirty="0">
                <a:solidFill>
                  <a:srgbClr val="7030A0"/>
                </a:solidFill>
                <a:latin typeface="Arial" panose="020B0604020202020204" pitchFamily="34" charset="0"/>
                <a:cs typeface="Arial" panose="020B0604020202020204" pitchFamily="34" charset="0"/>
              </a:rPr>
              <a:t>Home Visiting</a:t>
            </a:r>
            <a:r>
              <a:rPr lang="en-US" altLang="en-US" sz="2600" dirty="0">
                <a:solidFill>
                  <a:srgbClr val="000000"/>
                </a:solidFill>
                <a:latin typeface="Arial" panose="020B0604020202020204" pitchFamily="34" charset="0"/>
                <a:cs typeface="Arial" panose="020B0604020202020204" pitchFamily="34" charset="0"/>
              </a:rPr>
              <a:t> (HF’s, NFP’s and PAT’s) – 3 models in all 21 counties </a:t>
            </a:r>
          </a:p>
          <a:p>
            <a:pPr marL="350838" lvl="1" indent="-350838" eaLnBrk="1" hangingPunct="1">
              <a:spcBef>
                <a:spcPts val="0"/>
              </a:spcBef>
              <a:buFont typeface="Symbol" pitchFamily="18" charset="2"/>
              <a:buChar char=""/>
              <a:defRPr/>
            </a:pPr>
            <a:r>
              <a:rPr lang="en-US" altLang="en-US" sz="2600" dirty="0">
                <a:solidFill>
                  <a:srgbClr val="000000"/>
                </a:solidFill>
                <a:latin typeface="Arial" panose="020B0604020202020204" pitchFamily="34" charset="0"/>
                <a:cs typeface="Arial" panose="020B0604020202020204" pitchFamily="34" charset="0"/>
              </a:rPr>
              <a:t>Linkages to Quality Child Care – Grow NJ Kids (QRIS) childcare </a:t>
            </a:r>
            <a:r>
              <a:rPr lang="en-US" altLang="en-US" sz="2600" u="sng" dirty="0">
                <a:solidFill>
                  <a:srgbClr val="000000"/>
                </a:solidFill>
                <a:latin typeface="Arial" panose="020B0604020202020204" pitchFamily="34" charset="0"/>
                <a:cs typeface="Arial" panose="020B0604020202020204" pitchFamily="34" charset="0"/>
              </a:rPr>
              <a:t>and</a:t>
            </a:r>
            <a:r>
              <a:rPr lang="en-US" altLang="en-US" sz="2600" dirty="0">
                <a:solidFill>
                  <a:srgbClr val="000000"/>
                </a:solidFill>
                <a:latin typeface="Arial" panose="020B0604020202020204" pitchFamily="34" charset="0"/>
                <a:cs typeface="Arial" panose="020B0604020202020204" pitchFamily="34" charset="0"/>
              </a:rPr>
              <a:t> other EC services</a:t>
            </a:r>
          </a:p>
          <a:p>
            <a:pPr marL="350838" lvl="1" indent="-350838" eaLnBrk="1" hangingPunct="1">
              <a:spcBef>
                <a:spcPts val="0"/>
              </a:spcBef>
              <a:buFont typeface="Symbol" pitchFamily="18" charset="2"/>
              <a:buChar char=""/>
              <a:defRPr/>
            </a:pPr>
            <a:r>
              <a:rPr lang="en-US" altLang="en-US" sz="2600" dirty="0">
                <a:solidFill>
                  <a:srgbClr val="000000"/>
                </a:solidFill>
                <a:latin typeface="Arial" panose="020B0604020202020204" pitchFamily="34" charset="0"/>
                <a:cs typeface="Arial" panose="020B0604020202020204" pitchFamily="34" charset="0"/>
              </a:rPr>
              <a:t>Health education and outreach to hard to reach communities – </a:t>
            </a:r>
            <a:r>
              <a:rPr lang="en-US" altLang="en-US" sz="2600" dirty="0">
                <a:solidFill>
                  <a:srgbClr val="7030A0"/>
                </a:solidFill>
                <a:latin typeface="Arial" panose="020B0604020202020204" pitchFamily="34" charset="0"/>
                <a:cs typeface="Arial" panose="020B0604020202020204" pitchFamily="34" charset="0"/>
              </a:rPr>
              <a:t>Community Health Workers (DOH) </a:t>
            </a:r>
            <a:r>
              <a:rPr lang="en-US" altLang="en-US" sz="2600" dirty="0">
                <a:solidFill>
                  <a:srgbClr val="000000"/>
                </a:solidFill>
                <a:latin typeface="Arial" panose="020B0604020202020204" pitchFamily="34" charset="0"/>
                <a:cs typeface="Arial" panose="020B0604020202020204" pitchFamily="34" charset="0"/>
              </a:rPr>
              <a:t>– 13 counties</a:t>
            </a:r>
          </a:p>
          <a:p>
            <a:pPr marL="0" lvl="1" indent="0" eaLnBrk="1" hangingPunct="1">
              <a:spcBef>
                <a:spcPts val="0"/>
              </a:spcBef>
              <a:buNone/>
              <a:defRPr/>
            </a:pPr>
            <a:r>
              <a:rPr lang="en-US" altLang="en-US" sz="2000" dirty="0">
                <a:solidFill>
                  <a:srgbClr val="000000"/>
                </a:solidFill>
                <a:latin typeface="Arial" panose="020B0604020202020204" pitchFamily="34" charset="0"/>
                <a:cs typeface="Arial" panose="020B0604020202020204" pitchFamily="34" charset="0"/>
              </a:rPr>
              <a:t> </a:t>
            </a:r>
          </a:p>
          <a:p>
            <a:pPr marL="0" lvl="1" indent="0" eaLnBrk="1" hangingPunct="1">
              <a:spcBef>
                <a:spcPts val="300"/>
              </a:spcBef>
              <a:buNone/>
              <a:defRPr/>
            </a:pPr>
            <a:endParaRPr lang="en-US" altLang="en-US" sz="2200" dirty="0">
              <a:solidFill>
                <a:srgbClr val="000000"/>
              </a:solidFill>
              <a:latin typeface="Arial Narrow" pitchFamily="34" charset="0"/>
              <a:cs typeface="Times New Roman" pitchFamily="18" charset="0"/>
            </a:endParaRPr>
          </a:p>
        </p:txBody>
      </p:sp>
      <p:sp>
        <p:nvSpPr>
          <p:cNvPr id="3" name="Title 2"/>
          <p:cNvSpPr>
            <a:spLocks noGrp="1"/>
          </p:cNvSpPr>
          <p:nvPr>
            <p:ph type="title"/>
          </p:nvPr>
        </p:nvSpPr>
        <p:spPr>
          <a:xfrm>
            <a:off x="152400" y="76200"/>
            <a:ext cx="8610600" cy="831969"/>
          </a:xfrm>
        </p:spPr>
        <p:txBody>
          <a:bodyPr/>
          <a:lstStyle/>
          <a:p>
            <a:r>
              <a:rPr lang="en-US" sz="3600" b="1" dirty="0"/>
              <a:t>Overview of NJ’s Early Childhood System of Care</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765157"/>
            <a:ext cx="761999" cy="96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5624052"/>
            <a:ext cx="129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912183"/>
            <a:ext cx="1795278"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stretch>
            <a:fillRect/>
          </a:stretch>
        </p:blipFill>
        <p:spPr>
          <a:xfrm>
            <a:off x="304800" y="5867400"/>
            <a:ext cx="1828800" cy="762000"/>
          </a:xfrm>
          <a:prstGeom prst="rect">
            <a:avLst/>
          </a:prstGeom>
        </p:spPr>
      </p:pic>
      <p:pic>
        <p:nvPicPr>
          <p:cNvPr id="8" name="Picture 12" descr="logo-span-color 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66382" y="154872"/>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25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137" y="1371600"/>
            <a:ext cx="8391526" cy="5029200"/>
          </a:xfrm>
        </p:spPr>
        <p:txBody>
          <a:bodyPr/>
          <a:lstStyle/>
          <a:p>
            <a:pPr marL="342900" lvl="1" indent="-342900" eaLnBrk="1" hangingPunct="1">
              <a:spcBef>
                <a:spcPts val="0"/>
              </a:spcBef>
              <a:spcAft>
                <a:spcPts val="0"/>
              </a:spcAft>
              <a:buClr>
                <a:srgbClr val="16A28B"/>
              </a:buClr>
              <a:buFont typeface="Arial" panose="020B0604020202020204" pitchFamily="34" charset="0"/>
              <a:buChar char="•"/>
              <a:defRPr/>
            </a:pPr>
            <a:r>
              <a:rPr lang="en-US" altLang="en-US" sz="2600" b="1" dirty="0">
                <a:solidFill>
                  <a:srgbClr val="000000"/>
                </a:solidFill>
                <a:latin typeface="Arial" panose="020B0604020202020204" pitchFamily="34" charset="0"/>
                <a:cs typeface="Arial" panose="020B0604020202020204" pitchFamily="34" charset="0"/>
              </a:rPr>
              <a:t>Community of Care Consortium (COCC) Meetings </a:t>
            </a:r>
          </a:p>
          <a:p>
            <a:pPr marL="742950" lvl="2" indent="-342900" eaLnBrk="1" hangingPunct="1">
              <a:spcBef>
                <a:spcPts val="0"/>
              </a:spcBef>
              <a:spcAft>
                <a:spcPts val="0"/>
              </a:spcAft>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Early &amp; Continuous Screening Workgroup co-chaired by LTSAE Ambassador &amp; HMG/ECCS Coordinator</a:t>
            </a:r>
          </a:p>
          <a:p>
            <a:pPr marL="742950" lvl="2" indent="-342900" eaLnBrk="1" hangingPunct="1">
              <a:spcBef>
                <a:spcPts val="0"/>
              </a:spcBef>
              <a:spcAft>
                <a:spcPts val="0"/>
              </a:spcAft>
              <a:buFont typeface="Arial" panose="020B0604020202020204" pitchFamily="34" charset="0"/>
              <a:buChar char="•"/>
              <a:defRPr/>
            </a:pPr>
            <a:endParaRPr lang="en-US" altLang="en-US" sz="2000" dirty="0">
              <a:solidFill>
                <a:srgbClr val="000000"/>
              </a:solidFill>
              <a:latin typeface="Arial" panose="020B0604020202020204" pitchFamily="34" charset="0"/>
              <a:cs typeface="Arial" panose="020B0604020202020204" pitchFamily="34" charset="0"/>
            </a:endParaRPr>
          </a:p>
          <a:p>
            <a:pPr marL="342900" lvl="1" indent="-342900" eaLnBrk="1" hangingPunct="1">
              <a:spcBef>
                <a:spcPts val="0"/>
              </a:spcBef>
              <a:spcAft>
                <a:spcPts val="0"/>
              </a:spcAft>
              <a:buFont typeface="Arial" panose="020B0604020202020204" pitchFamily="34" charset="0"/>
              <a:buChar char="•"/>
              <a:defRPr/>
            </a:pPr>
            <a:r>
              <a:rPr lang="en-US" altLang="en-US" sz="2600" b="1" dirty="0">
                <a:solidFill>
                  <a:srgbClr val="000000"/>
                </a:solidFill>
                <a:latin typeface="Arial" panose="020B0604020202020204" pitchFamily="34" charset="0"/>
                <a:cs typeface="Arial" panose="020B0604020202020204" pitchFamily="34" charset="0"/>
              </a:rPr>
              <a:t>Infant Child Health Committee (ICHC) Meetings</a:t>
            </a:r>
          </a:p>
          <a:p>
            <a:pPr marL="742950" lvl="2" indent="-342900" eaLnBrk="1" hangingPunct="1">
              <a:spcBef>
                <a:spcPts val="0"/>
              </a:spcBef>
              <a:spcAft>
                <a:spcPts val="0"/>
              </a:spcAft>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LTSAE Ambassador provides updates at each meeting</a:t>
            </a:r>
          </a:p>
          <a:p>
            <a:pPr marL="742950" lvl="2" indent="-342900" eaLnBrk="1" hangingPunct="1">
              <a:spcBef>
                <a:spcPts val="0"/>
              </a:spcBef>
              <a:spcAft>
                <a:spcPts val="0"/>
              </a:spcAft>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LTSAE Ambassador &amp; other SPAN staff participate on workgroups</a:t>
            </a:r>
          </a:p>
          <a:p>
            <a:pPr marL="0" lvl="1" indent="0" eaLnBrk="1" hangingPunct="1">
              <a:spcBef>
                <a:spcPts val="0"/>
              </a:spcBef>
              <a:spcAft>
                <a:spcPts val="0"/>
              </a:spcAft>
              <a:buClr>
                <a:srgbClr val="16A28B"/>
              </a:buClr>
              <a:buNone/>
              <a:defRPr/>
            </a:pPr>
            <a:endParaRPr lang="en-US" altLang="en-US" sz="2000" dirty="0">
              <a:solidFill>
                <a:srgbClr val="000000"/>
              </a:solidFill>
              <a:latin typeface="Arial" panose="020B0604020202020204" pitchFamily="34" charset="0"/>
              <a:cs typeface="Arial" panose="020B0604020202020204" pitchFamily="34" charset="0"/>
            </a:endParaRPr>
          </a:p>
          <a:p>
            <a:pPr marL="342900" lvl="1" indent="-342900" eaLnBrk="1" hangingPunct="1">
              <a:spcBef>
                <a:spcPts val="0"/>
              </a:spcBef>
              <a:spcAft>
                <a:spcPts val="0"/>
              </a:spcAft>
              <a:buClr>
                <a:srgbClr val="16A28B"/>
              </a:buClr>
              <a:buFont typeface="Arial" panose="020B0604020202020204" pitchFamily="34" charset="0"/>
              <a:buChar char="•"/>
              <a:defRPr/>
            </a:pPr>
            <a:r>
              <a:rPr lang="en-US" altLang="en-US" sz="2600" b="1" dirty="0">
                <a:solidFill>
                  <a:srgbClr val="000000"/>
                </a:solidFill>
                <a:latin typeface="Arial" panose="020B0604020202020204" pitchFamily="34" charset="0"/>
                <a:cs typeface="Arial" panose="020B0604020202020204" pitchFamily="34" charset="0"/>
              </a:rPr>
              <a:t>Information Sharing Workgroup of ICHC</a:t>
            </a:r>
          </a:p>
          <a:p>
            <a:pPr marL="742950" lvl="2" indent="-342900" eaLnBrk="1" hangingPunct="1">
              <a:spcBef>
                <a:spcPts val="0"/>
              </a:spcBef>
              <a:spcAft>
                <a:spcPts val="0"/>
              </a:spcAft>
              <a:buClr>
                <a:srgbClr val="16A28B"/>
              </a:buClr>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LTSAE Ambassador helps plan &amp; disseminate early childhood health-related information including LTSAE materials</a:t>
            </a:r>
          </a:p>
          <a:p>
            <a:pPr marL="285750" lvl="1" eaLnBrk="1" hangingPunct="1">
              <a:spcBef>
                <a:spcPts val="1200"/>
              </a:spcBef>
              <a:buFont typeface="Arial" panose="020B0604020202020204" pitchFamily="34" charset="0"/>
              <a:buChar char="•"/>
              <a:defRPr/>
            </a:pPr>
            <a:endParaRPr lang="en-US" altLang="en-US" sz="18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p:txBody>
      </p:sp>
      <p:sp>
        <p:nvSpPr>
          <p:cNvPr id="3" name="Title 2"/>
          <p:cNvSpPr>
            <a:spLocks noGrp="1"/>
          </p:cNvSpPr>
          <p:nvPr>
            <p:ph type="title"/>
          </p:nvPr>
        </p:nvSpPr>
        <p:spPr>
          <a:xfrm>
            <a:off x="0" y="152400"/>
            <a:ext cx="9067800" cy="838200"/>
          </a:xfrm>
        </p:spPr>
        <p:txBody>
          <a:bodyPr/>
          <a:lstStyle/>
          <a:p>
            <a:r>
              <a:rPr lang="en-US" sz="3200" b="1" dirty="0"/>
              <a:t>Aligning LTSAE with Early Childhood Systems  </a:t>
            </a:r>
            <a:endParaRPr lang="en-US" sz="3200" dirty="0"/>
          </a:p>
        </p:txBody>
      </p:sp>
      <p:pic>
        <p:nvPicPr>
          <p:cNvPr id="4" name="Picture 12" descr="logo-span-color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41590"/>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45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52400"/>
            <a:ext cx="8839200" cy="685800"/>
          </a:xfrm>
        </p:spPr>
        <p:txBody>
          <a:bodyPr/>
          <a:lstStyle/>
          <a:p>
            <a:r>
              <a:rPr lang="en-US" sz="3200" b="1" dirty="0"/>
              <a:t>Help Me Grow &amp; Early Childhood Comprehensive Systems (ECCS) Impact</a:t>
            </a:r>
          </a:p>
        </p:txBody>
      </p:sp>
      <p:pic>
        <p:nvPicPr>
          <p:cNvPr id="5" name="Picture 4"/>
          <p:cNvPicPr>
            <a:picLocks noChangeAspect="1"/>
          </p:cNvPicPr>
          <p:nvPr/>
        </p:nvPicPr>
        <p:blipFill>
          <a:blip r:embed="rId3"/>
          <a:stretch>
            <a:fillRect/>
          </a:stretch>
        </p:blipFill>
        <p:spPr>
          <a:xfrm>
            <a:off x="304800" y="1264332"/>
            <a:ext cx="7482001" cy="5593668"/>
          </a:xfrm>
          <a:prstGeom prst="rect">
            <a:avLst/>
          </a:prstGeom>
        </p:spPr>
      </p:pic>
      <p:pic>
        <p:nvPicPr>
          <p:cNvPr id="4" name="Picture 12" descr="logo-span-color 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0575" y="152400"/>
            <a:ext cx="796618"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03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lstStyle/>
          <a:p>
            <a:pPr marL="457200" lvl="1" indent="-457200" eaLnBrk="1" hangingPunct="1">
              <a:spcBef>
                <a:spcPts val="1200"/>
              </a:spcBef>
              <a:buClr>
                <a:srgbClr val="16A28B"/>
              </a:buClr>
              <a:buFont typeface="Arial"/>
              <a:buChar char="•"/>
              <a:defRPr/>
            </a:pPr>
            <a:endParaRPr lang="en-US" altLang="en-US" sz="3000" dirty="0">
              <a:solidFill>
                <a:srgbClr val="000000"/>
              </a:solidFill>
              <a:latin typeface="Arial" panose="020B0604020202020204" pitchFamily="34" charset="0"/>
              <a:cs typeface="Arial" panose="020B0604020202020204" pitchFamily="34" charset="0"/>
            </a:endParaRPr>
          </a:p>
          <a:p>
            <a:pPr marL="457200" lvl="1" indent="-457200" eaLnBrk="1" hangingPunct="1">
              <a:spcBef>
                <a:spcPts val="1200"/>
              </a:spcBef>
              <a:buClr>
                <a:srgbClr val="16A28B"/>
              </a:buClr>
              <a:buFont typeface="Arial"/>
              <a:buChar char="•"/>
              <a:defRPr/>
            </a:pPr>
            <a:r>
              <a:rPr lang="en-US" altLang="en-US" sz="3000" dirty="0">
                <a:solidFill>
                  <a:srgbClr val="000000"/>
                </a:solidFill>
                <a:latin typeface="Arial" panose="020B0604020202020204" pitchFamily="34" charset="0"/>
                <a:cs typeface="Arial" panose="020B0604020202020204" pitchFamily="34" charset="0"/>
              </a:rPr>
              <a:t>NJ ECCS Impact Team</a:t>
            </a:r>
          </a:p>
          <a:p>
            <a:pPr marL="857250" lvl="2" indent="-457200" eaLnBrk="1" hangingPunct="1">
              <a:spcBef>
                <a:spcPts val="1200"/>
              </a:spcBef>
              <a:buClr>
                <a:srgbClr val="16A28B"/>
              </a:buClr>
              <a:buFont typeface="Wingdings" panose="05000000000000000000" pitchFamily="2" charset="2"/>
              <a:buChar char="Ø"/>
              <a:defRPr/>
            </a:pPr>
            <a:r>
              <a:rPr lang="en-US" altLang="en-US" sz="2800" dirty="0">
                <a:solidFill>
                  <a:srgbClr val="7030A0"/>
                </a:solidFill>
                <a:latin typeface="Arial" panose="020B0604020202020204" pitchFamily="34" charset="0"/>
                <a:cs typeface="Arial" panose="020B0604020202020204" pitchFamily="34" charset="0"/>
              </a:rPr>
              <a:t>State-level Improvement Team</a:t>
            </a:r>
          </a:p>
          <a:p>
            <a:pPr marL="857250" lvl="2" indent="-457200" eaLnBrk="1" hangingPunct="1">
              <a:spcBef>
                <a:spcPts val="1200"/>
              </a:spcBef>
              <a:buClr>
                <a:srgbClr val="16A28B"/>
              </a:buClr>
              <a:buFont typeface="Wingdings" panose="05000000000000000000" pitchFamily="2" charset="2"/>
              <a:buChar char="Ø"/>
              <a:defRPr/>
            </a:pPr>
            <a:r>
              <a:rPr lang="en-US" altLang="en-US" sz="2800" dirty="0">
                <a:solidFill>
                  <a:srgbClr val="7030A0"/>
                </a:solidFill>
                <a:latin typeface="Arial" panose="020B0604020202020204" pitchFamily="34" charset="0"/>
                <a:cs typeface="Arial" panose="020B0604020202020204" pitchFamily="34" charset="0"/>
              </a:rPr>
              <a:t>LTSAE Ambassador is the parent lead for the state-level improvement team</a:t>
            </a:r>
          </a:p>
          <a:p>
            <a:pPr marL="857250" lvl="2" indent="-457200" eaLnBrk="1" hangingPunct="1">
              <a:spcBef>
                <a:spcPts val="1200"/>
              </a:spcBef>
              <a:buClr>
                <a:srgbClr val="16A28B"/>
              </a:buClr>
              <a:buFont typeface="Wingdings" panose="05000000000000000000" pitchFamily="2" charset="2"/>
              <a:buChar char="Ø"/>
              <a:defRPr/>
            </a:pPr>
            <a:r>
              <a:rPr lang="en-US" altLang="en-US" sz="2800" dirty="0">
                <a:solidFill>
                  <a:srgbClr val="7030A0"/>
                </a:solidFill>
                <a:latin typeface="Arial" panose="020B0604020202020204" pitchFamily="34" charset="0"/>
                <a:cs typeface="Arial" panose="020B0604020202020204" pitchFamily="34" charset="0"/>
              </a:rPr>
              <a:t>5 place based teams from 5 counties (Central Intakes, CCYCs &amp; Parents)</a:t>
            </a:r>
          </a:p>
          <a:p>
            <a:pPr marL="0" lvl="1" indent="0" eaLnBrk="1" hangingPunct="1">
              <a:spcBef>
                <a:spcPts val="1200"/>
              </a:spcBef>
              <a:buNone/>
              <a:defRPr/>
            </a:pPr>
            <a:endParaRPr lang="en-US" altLang="en-US" sz="2000" dirty="0">
              <a:solidFill>
                <a:srgbClr val="823D97"/>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p:txBody>
      </p:sp>
      <p:sp>
        <p:nvSpPr>
          <p:cNvPr id="3" name="Title 2"/>
          <p:cNvSpPr>
            <a:spLocks noGrp="1"/>
          </p:cNvSpPr>
          <p:nvPr>
            <p:ph type="title"/>
          </p:nvPr>
        </p:nvSpPr>
        <p:spPr>
          <a:xfrm>
            <a:off x="0" y="76200"/>
            <a:ext cx="8382000" cy="762000"/>
          </a:xfrm>
        </p:spPr>
        <p:txBody>
          <a:bodyPr/>
          <a:lstStyle/>
          <a:p>
            <a:r>
              <a:rPr lang="en-US" sz="3600" b="1" dirty="0"/>
              <a:t>LTSAE Collaboration with HMG/ECCS</a:t>
            </a:r>
            <a:endParaRPr lang="en-US" sz="3600" dirty="0"/>
          </a:p>
        </p:txBody>
      </p:sp>
      <p:pic>
        <p:nvPicPr>
          <p:cNvPr id="4" name="Picture 12" descr="logo-span-color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3951" y="121811"/>
            <a:ext cx="831235" cy="8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020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EBD2DBA8BD3F449C8A70DA7B705DEF" ma:contentTypeVersion="0" ma:contentTypeDescription="Create a new document." ma:contentTypeScope="" ma:versionID="cfc989beb669b7b12eda777f500ed6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60B9B0-256E-4909-8013-655ED25FA0A5}">
  <ds:schemaRefs>
    <ds:schemaRef ds:uri="http://schemas.microsoft.com/sharepoint/v3/contenttype/forms"/>
  </ds:schemaRefs>
</ds:datastoreItem>
</file>

<file path=customXml/itemProps2.xml><?xml version="1.0" encoding="utf-8"?>
<ds:datastoreItem xmlns:ds="http://schemas.openxmlformats.org/officeDocument/2006/customXml" ds:itemID="{8EB29C9B-277F-4B2D-BEC6-2CD1C1281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6BDEDDB-1959-4661-B75B-3A422D3293AF}">
  <ds:schemaRef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10419</TotalTime>
  <Words>3596</Words>
  <Application>Microsoft Office PowerPoint</Application>
  <PresentationFormat>On-screen Show (4:3)</PresentationFormat>
  <Paragraphs>214</Paragraphs>
  <Slides>24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Narrow</vt:lpstr>
      <vt:lpstr>Calibri</vt:lpstr>
      <vt:lpstr>Century Gothic</vt:lpstr>
      <vt:lpstr>Symbol</vt:lpstr>
      <vt:lpstr>Times New Roman</vt:lpstr>
      <vt:lpstr>Wingdings</vt:lpstr>
      <vt:lpstr>Office Theme</vt:lpstr>
      <vt:lpstr>PowerPoint Presentation</vt:lpstr>
      <vt:lpstr>Early Childhood Services Across Departments</vt:lpstr>
      <vt:lpstr>NJ Act Early State Team </vt:lpstr>
      <vt:lpstr>NJ Act Early State Team </vt:lpstr>
      <vt:lpstr>Overview of NJ’s Early Childhood System of Care</vt:lpstr>
      <vt:lpstr>Overview of NJ’s Early Childhood System of Care</vt:lpstr>
      <vt:lpstr>Aligning LTSAE with Early Childhood Systems  </vt:lpstr>
      <vt:lpstr>Help Me Grow &amp; Early Childhood Comprehensive Systems (ECCS) Impact</vt:lpstr>
      <vt:lpstr>LTSAE Collaboration with HMG/ECCS</vt:lpstr>
      <vt:lpstr>LTSAE Collaboration with HMG/ECCS</vt:lpstr>
      <vt:lpstr>NJ LTSAE/HMG/ECCS Accomplishments</vt:lpstr>
      <vt:lpstr>NJ’s Child Developmental Passports</vt:lpstr>
      <vt:lpstr>NJ LTSAE/HMG/ECCS Accomplishments</vt:lpstr>
      <vt:lpstr>PowerPoint Presentation</vt:lpstr>
      <vt:lpstr>PowerPoint Presentation</vt:lpstr>
      <vt:lpstr>PowerPoint Presentation</vt:lpstr>
      <vt:lpstr>Current LTSAE Goals &amp; Workplan</vt:lpstr>
      <vt:lpstr>Current LTSAE Goals &amp; Workplan</vt:lpstr>
      <vt:lpstr>County-specific Flow Charts: Early Child Care Staff</vt:lpstr>
      <vt:lpstr>PowerPoint Presentation</vt:lpstr>
      <vt:lpstr>PowerPoint Presentation</vt:lpstr>
      <vt:lpstr>Concluding Thoughts</vt:lpstr>
      <vt:lpstr>PowerPoint Presentation</vt:lpstr>
      <vt:lpstr>Thank You!</vt:lpstr>
    </vt:vector>
  </TitlesOfParts>
  <Company>Porter Novelli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rashida harrington</dc:creator>
  <cp:lastModifiedBy>Roula</cp:lastModifiedBy>
  <cp:revision>255</cp:revision>
  <cp:lastPrinted>2015-07-31T12:32:13Z</cp:lastPrinted>
  <dcterms:created xsi:type="dcterms:W3CDTF">2015-09-17T15:15:34Z</dcterms:created>
  <dcterms:modified xsi:type="dcterms:W3CDTF">2017-04-22T18:18:46Z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0x0101001BEBD2DBA8BD3F449C8A70DA7B705DEF</vt:lpwstr>
  </property>
</Properties>
</file>